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Extra Bold" charset="1" panose="020B0906030804020204"/>
      <p:regular r:id="rId17"/>
    </p:embeddedFont>
    <p:embeddedFont>
      <p:font typeface="Poppins" charset="1" panose="00000500000000000000"/>
      <p:regular r:id="rId18"/>
    </p:embeddedFont>
    <p:embeddedFont>
      <p:font typeface="Poppins Bold" charset="1" panose="00000800000000000000"/>
      <p:regular r:id="rId19"/>
    </p:embeddedFont>
    <p:embeddedFont>
      <p:font typeface="Open Sans Bold" charset="1" panose="00000000000000000000"/>
      <p:regular r:id="rId20"/>
    </p:embeddedFont>
    <p:embeddedFont>
      <p:font typeface="Open Sans" charset="1" panose="00000000000000000000"/>
      <p:regular r:id="rId21"/>
    </p:embeddedFont>
    <p:embeddedFont>
      <p:font typeface="TT Rounds Condensed" charset="1" panose="020005060300000200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https://article-classification.glitch.me" TargetMode="External" Type="http://schemas.openxmlformats.org/officeDocument/2006/relationships/hyperlink"/><Relationship Id="rId6" Target="../media/image4.png" Type="http://schemas.openxmlformats.org/officeDocument/2006/relationships/image"/><Relationship Id="rId7" Target="../media/image5.svg" Type="http://schemas.openxmlformats.org/officeDocument/2006/relationships/image"/><Relationship Id="rId8" Target="https://article-classification.glitch.me" TargetMode="External" Type="http://schemas.openxmlformats.org/officeDocument/2006/relationships/hyperlink"/><Relationship Id="rId9"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jpeg" Type="http://schemas.openxmlformats.org/officeDocument/2006/relationships/image"/><Relationship Id="rId5" Target="../media/image3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https://raw.githubusercontent.com/Nishantkumar1265/article/main/bbc-textclassification.csv"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3.png" Type="http://schemas.openxmlformats.org/officeDocument/2006/relationships/image"/><Relationship Id="rId13" Target="https://article-classification.glitch.me" TargetMode="External" Type="http://schemas.openxmlformats.org/officeDocument/2006/relationships/hyperlink"/><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58600" y="1426811"/>
            <a:ext cx="10967481" cy="5121935"/>
          </a:xfrm>
          <a:prstGeom prst="rect">
            <a:avLst/>
          </a:prstGeom>
        </p:spPr>
        <p:txBody>
          <a:bodyPr anchor="t" rtlCol="false" tIns="0" lIns="0" bIns="0" rIns="0">
            <a:spAutoFit/>
          </a:bodyPr>
          <a:lstStyle/>
          <a:p>
            <a:pPr algn="l">
              <a:lnSpc>
                <a:spcPts val="13601"/>
              </a:lnSpc>
            </a:pPr>
            <a:r>
              <a:rPr lang="en-US" sz="9715">
                <a:solidFill>
                  <a:srgbClr val="00569E"/>
                </a:solidFill>
                <a:latin typeface="Open Sans Extra Bold"/>
              </a:rPr>
              <a:t>Article </a:t>
            </a:r>
          </a:p>
          <a:p>
            <a:pPr algn="l">
              <a:lnSpc>
                <a:spcPts val="13601"/>
              </a:lnSpc>
              <a:spcBef>
                <a:spcPct val="0"/>
              </a:spcBef>
            </a:pPr>
            <a:r>
              <a:rPr lang="en-US" sz="9715">
                <a:solidFill>
                  <a:srgbClr val="00569E"/>
                </a:solidFill>
                <a:latin typeface="Open Sans Extra Bold"/>
              </a:rPr>
              <a:t>Category Prediction</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914637" y="-728633"/>
            <a:ext cx="1286950" cy="1457266"/>
            <a:chOff x="0" y="0"/>
            <a:chExt cx="812800" cy="920367"/>
          </a:xfrm>
        </p:grpSpPr>
        <p:sp>
          <p:nvSpPr>
            <p:cNvPr name="Freeform 10" id="10"/>
            <p:cNvSpPr/>
            <p:nvPr/>
          </p:nvSpPr>
          <p:spPr>
            <a:xfrm flipH="false" flipV="false" rot="0">
              <a:off x="0" y="0"/>
              <a:ext cx="812800" cy="920367"/>
            </a:xfrm>
            <a:custGeom>
              <a:avLst/>
              <a:gdLst/>
              <a:ahLst/>
              <a:cxnLst/>
              <a:rect r="r" b="b" t="t" l="l"/>
              <a:pathLst>
                <a:path h="920367" w="812800">
                  <a:moveTo>
                    <a:pt x="406400" y="0"/>
                  </a:moveTo>
                  <a:cubicBezTo>
                    <a:pt x="181951" y="0"/>
                    <a:pt x="0" y="206031"/>
                    <a:pt x="0" y="460183"/>
                  </a:cubicBezTo>
                  <a:cubicBezTo>
                    <a:pt x="0" y="714336"/>
                    <a:pt x="181951" y="920367"/>
                    <a:pt x="406400" y="920367"/>
                  </a:cubicBezTo>
                  <a:cubicBezTo>
                    <a:pt x="630849" y="920367"/>
                    <a:pt x="812800" y="714336"/>
                    <a:pt x="812800" y="460183"/>
                  </a:cubicBezTo>
                  <a:cubicBezTo>
                    <a:pt x="812800" y="206031"/>
                    <a:pt x="630849" y="0"/>
                    <a:pt x="406400" y="0"/>
                  </a:cubicBezTo>
                  <a:close/>
                </a:path>
              </a:pathLst>
            </a:custGeom>
            <a:solidFill>
              <a:srgbClr val="145DA0"/>
            </a:solidFill>
          </p:spPr>
        </p:sp>
        <p:sp>
          <p:nvSpPr>
            <p:cNvPr name="TextBox 11" id="11"/>
            <p:cNvSpPr txBox="true"/>
            <p:nvPr/>
          </p:nvSpPr>
          <p:spPr>
            <a:xfrm>
              <a:off x="76200" y="48184"/>
              <a:ext cx="660400" cy="78589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2034806" y="8018096"/>
            <a:ext cx="7366063" cy="1638206"/>
          </a:xfrm>
          <a:prstGeom prst="rect">
            <a:avLst/>
          </a:prstGeom>
        </p:spPr>
        <p:txBody>
          <a:bodyPr anchor="t" rtlCol="false" tIns="0" lIns="0" bIns="0" rIns="0">
            <a:spAutoFit/>
          </a:bodyPr>
          <a:lstStyle/>
          <a:p>
            <a:pPr algn="l">
              <a:lnSpc>
                <a:spcPts val="3855"/>
              </a:lnSpc>
            </a:pPr>
            <a:r>
              <a:rPr lang="en-US" sz="2753" spc="-55" u="sng">
                <a:solidFill>
                  <a:srgbClr val="051D40"/>
                </a:solidFill>
                <a:latin typeface="Poppins"/>
              </a:rPr>
              <a:t>Under the guidance of</a:t>
            </a:r>
          </a:p>
          <a:p>
            <a:pPr algn="l">
              <a:lnSpc>
                <a:spcPts val="4555"/>
              </a:lnSpc>
            </a:pPr>
            <a:r>
              <a:rPr lang="en-US" sz="3253" spc="-65">
                <a:solidFill>
                  <a:srgbClr val="051D40"/>
                </a:solidFill>
                <a:latin typeface="Poppins Bold"/>
              </a:rPr>
              <a:t>Ms. Anita Budhiraja</a:t>
            </a:r>
          </a:p>
          <a:p>
            <a:pPr algn="l">
              <a:lnSpc>
                <a:spcPts val="4555"/>
              </a:lnSpc>
              <a:spcBef>
                <a:spcPct val="0"/>
              </a:spcBef>
            </a:pPr>
            <a:r>
              <a:rPr lang="en-US" sz="3253" spc="-65">
                <a:solidFill>
                  <a:srgbClr val="051D40"/>
                </a:solidFill>
                <a:latin typeface="Poppins Bold"/>
              </a:rPr>
              <a:t>Dr. Sarwan Singh</a:t>
            </a:r>
          </a:p>
        </p:txBody>
      </p:sp>
      <p:grpSp>
        <p:nvGrpSpPr>
          <p:cNvPr name="Group 17" id="17"/>
          <p:cNvGrpSpPr>
            <a:grpSpLocks noChangeAspect="true"/>
          </p:cNvGrpSpPr>
          <p:nvPr/>
        </p:nvGrpSpPr>
        <p:grpSpPr>
          <a:xfrm rot="0">
            <a:off x="8050628" y="3300248"/>
            <a:ext cx="9669874" cy="5546523"/>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2928" r="0" b="-2928"/>
              </a:stretch>
            </a:blipFill>
          </p:spPr>
        </p:sp>
      </p:grpSp>
      <p:sp>
        <p:nvSpPr>
          <p:cNvPr name="Freeform 23" id="23">
            <a:hlinkClick r:id="rId5" tooltip="https://article-classification.glitch.me"/>
          </p:cNvPr>
          <p:cNvSpPr/>
          <p:nvPr/>
        </p:nvSpPr>
        <p:spPr>
          <a:xfrm flipH="false" flipV="false" rot="0">
            <a:off x="14162286" y="640333"/>
            <a:ext cx="1748341" cy="1748341"/>
          </a:xfrm>
          <a:custGeom>
            <a:avLst/>
            <a:gdLst/>
            <a:ahLst/>
            <a:cxnLst/>
            <a:rect r="r" b="b" t="t" l="l"/>
            <a:pathLst>
              <a:path h="1748341" w="1748341">
                <a:moveTo>
                  <a:pt x="0" y="0"/>
                </a:moveTo>
                <a:lnTo>
                  <a:pt x="1748342" y="0"/>
                </a:lnTo>
                <a:lnTo>
                  <a:pt x="1748342" y="1748341"/>
                </a:lnTo>
                <a:lnTo>
                  <a:pt x="0" y="1748341"/>
                </a:lnTo>
                <a:lnTo>
                  <a:pt x="0" y="0"/>
                </a:lnTo>
                <a:close/>
              </a:path>
            </a:pathLst>
          </a:custGeom>
          <a:blipFill>
            <a:blip r:embed="rId4"/>
            <a:stretch>
              <a:fillRect l="0" t="0" r="0" b="0"/>
            </a:stretch>
          </a:blipFill>
        </p:spPr>
      </p:sp>
      <p:sp>
        <p:nvSpPr>
          <p:cNvPr name="Freeform 24" id="24">
            <a:hlinkClick r:id="rId8" tooltip="https://article-classification.glitch.me"/>
          </p:cNvPr>
          <p:cNvSpPr/>
          <p:nvPr/>
        </p:nvSpPr>
        <p:spPr>
          <a:xfrm flipH="false" flipV="false" rot="0">
            <a:off x="13866153" y="150167"/>
            <a:ext cx="2363258" cy="2706021"/>
          </a:xfrm>
          <a:custGeom>
            <a:avLst/>
            <a:gdLst/>
            <a:ahLst/>
            <a:cxnLst/>
            <a:rect r="r" b="b" t="t" l="l"/>
            <a:pathLst>
              <a:path h="2706021" w="2363258">
                <a:moveTo>
                  <a:pt x="0" y="0"/>
                </a:moveTo>
                <a:lnTo>
                  <a:pt x="2363259" y="0"/>
                </a:lnTo>
                <a:lnTo>
                  <a:pt x="2363259" y="2706021"/>
                </a:lnTo>
                <a:lnTo>
                  <a:pt x="0" y="27060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439057" y="9361481"/>
            <a:ext cx="589643" cy="58964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01</a:t>
              </a:r>
            </a:p>
          </p:txBody>
        </p:sp>
      </p:grpSp>
      <p:sp>
        <p:nvSpPr>
          <p:cNvPr name="Freeform 28" id="28"/>
          <p:cNvSpPr/>
          <p:nvPr/>
        </p:nvSpPr>
        <p:spPr>
          <a:xfrm flipH="false" flipV="false" rot="0">
            <a:off x="439057" y="299441"/>
            <a:ext cx="2293946" cy="1028700"/>
          </a:xfrm>
          <a:custGeom>
            <a:avLst/>
            <a:gdLst/>
            <a:ahLst/>
            <a:cxnLst/>
            <a:rect r="r" b="b" t="t" l="l"/>
            <a:pathLst>
              <a:path h="1028700" w="2293946">
                <a:moveTo>
                  <a:pt x="0" y="0"/>
                </a:moveTo>
                <a:lnTo>
                  <a:pt x="2293946" y="0"/>
                </a:lnTo>
                <a:lnTo>
                  <a:pt x="2293946" y="1028700"/>
                </a:lnTo>
                <a:lnTo>
                  <a:pt x="0" y="1028700"/>
                </a:lnTo>
                <a:lnTo>
                  <a:pt x="0" y="0"/>
                </a:lnTo>
                <a:close/>
              </a:path>
            </a:pathLst>
          </a:custGeom>
          <a:blipFill>
            <a:blip r:embed="rId9"/>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60118" y="1842044"/>
            <a:ext cx="15681298" cy="6221186"/>
            <a:chOff x="0" y="0"/>
            <a:chExt cx="4130054" cy="1638502"/>
          </a:xfrm>
        </p:grpSpPr>
        <p:sp>
          <p:nvSpPr>
            <p:cNvPr name="Freeform 6" id="6"/>
            <p:cNvSpPr/>
            <p:nvPr/>
          </p:nvSpPr>
          <p:spPr>
            <a:xfrm flipH="false" flipV="false" rot="0">
              <a:off x="0" y="0"/>
              <a:ext cx="4130054" cy="1638502"/>
            </a:xfrm>
            <a:custGeom>
              <a:avLst/>
              <a:gdLst/>
              <a:ahLst/>
              <a:cxnLst/>
              <a:rect r="r" b="b" t="t" l="l"/>
              <a:pathLst>
                <a:path h="1638502" w="4130054">
                  <a:moveTo>
                    <a:pt x="25179" y="0"/>
                  </a:moveTo>
                  <a:lnTo>
                    <a:pt x="4104875" y="0"/>
                  </a:lnTo>
                  <a:cubicBezTo>
                    <a:pt x="4111553" y="0"/>
                    <a:pt x="4117957" y="2653"/>
                    <a:pt x="4122679" y="7375"/>
                  </a:cubicBezTo>
                  <a:cubicBezTo>
                    <a:pt x="4127401" y="12097"/>
                    <a:pt x="4130054" y="18501"/>
                    <a:pt x="4130054" y="25179"/>
                  </a:cubicBezTo>
                  <a:lnTo>
                    <a:pt x="4130054" y="1613323"/>
                  </a:lnTo>
                  <a:cubicBezTo>
                    <a:pt x="4130054" y="1620001"/>
                    <a:pt x="4127401" y="1626405"/>
                    <a:pt x="4122679" y="1631127"/>
                  </a:cubicBezTo>
                  <a:cubicBezTo>
                    <a:pt x="4117957" y="1635849"/>
                    <a:pt x="4111553" y="1638502"/>
                    <a:pt x="4104875" y="1638502"/>
                  </a:cubicBezTo>
                  <a:lnTo>
                    <a:pt x="25179" y="1638502"/>
                  </a:lnTo>
                  <a:cubicBezTo>
                    <a:pt x="18501" y="1638502"/>
                    <a:pt x="12097" y="1635849"/>
                    <a:pt x="7375" y="1631127"/>
                  </a:cubicBezTo>
                  <a:cubicBezTo>
                    <a:pt x="2653" y="1626405"/>
                    <a:pt x="0" y="1620001"/>
                    <a:pt x="0" y="1613323"/>
                  </a:cubicBezTo>
                  <a:lnTo>
                    <a:pt x="0" y="25179"/>
                  </a:lnTo>
                  <a:cubicBezTo>
                    <a:pt x="0" y="18501"/>
                    <a:pt x="2653" y="12097"/>
                    <a:pt x="7375" y="7375"/>
                  </a:cubicBezTo>
                  <a:cubicBezTo>
                    <a:pt x="12097" y="2653"/>
                    <a:pt x="18501" y="0"/>
                    <a:pt x="25179" y="0"/>
                  </a:cubicBezTo>
                  <a:close/>
                </a:path>
              </a:pathLst>
            </a:custGeom>
            <a:solidFill>
              <a:srgbClr val="FFFFFF"/>
            </a:solidFill>
            <a:ln w="57150" cap="rnd">
              <a:solidFill>
                <a:srgbClr val="000000"/>
              </a:solidFill>
              <a:prstDash val="solid"/>
              <a:round/>
            </a:ln>
          </p:spPr>
        </p:sp>
        <p:sp>
          <p:nvSpPr>
            <p:cNvPr name="TextBox 7" id="7"/>
            <p:cNvSpPr txBox="true"/>
            <p:nvPr/>
          </p:nvSpPr>
          <p:spPr>
            <a:xfrm>
              <a:off x="0" y="-38100"/>
              <a:ext cx="4130054" cy="167660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006462" y="2275593"/>
            <a:ext cx="14455259" cy="842296"/>
          </a:xfrm>
          <a:prstGeom prst="rect">
            <a:avLst/>
          </a:prstGeom>
        </p:spPr>
        <p:txBody>
          <a:bodyPr anchor="t" rtlCol="false" tIns="0" lIns="0" bIns="0" rIns="0">
            <a:spAutoFit/>
          </a:bodyPr>
          <a:lstStyle/>
          <a:p>
            <a:pPr algn="ctr">
              <a:lnSpc>
                <a:spcPts val="6716"/>
              </a:lnSpc>
            </a:pPr>
            <a:r>
              <a:rPr lang="en-US" sz="5373">
                <a:solidFill>
                  <a:srgbClr val="000000"/>
                </a:solidFill>
                <a:latin typeface="Open Sans Bold"/>
              </a:rPr>
              <a:t>Conclusion and Future Enhancements</a:t>
            </a:r>
          </a:p>
        </p:txBody>
      </p:sp>
      <p:sp>
        <p:nvSpPr>
          <p:cNvPr name="Freeform 9" id="9" descr="preencoded.png"/>
          <p:cNvSpPr/>
          <p:nvPr/>
        </p:nvSpPr>
        <p:spPr>
          <a:xfrm flipH="false" flipV="false" rot="0">
            <a:off x="1915022" y="3520808"/>
            <a:ext cx="4970264" cy="1091804"/>
          </a:xfrm>
          <a:custGeom>
            <a:avLst/>
            <a:gdLst/>
            <a:ahLst/>
            <a:cxnLst/>
            <a:rect r="r" b="b" t="t" l="l"/>
            <a:pathLst>
              <a:path h="1091804" w="4970264">
                <a:moveTo>
                  <a:pt x="0" y="0"/>
                </a:moveTo>
                <a:lnTo>
                  <a:pt x="4970264" y="0"/>
                </a:lnTo>
                <a:lnTo>
                  <a:pt x="4970264" y="1091804"/>
                </a:lnTo>
                <a:lnTo>
                  <a:pt x="0" y="1091804"/>
                </a:lnTo>
                <a:lnTo>
                  <a:pt x="0" y="0"/>
                </a:lnTo>
                <a:close/>
              </a:path>
            </a:pathLst>
          </a:custGeom>
          <a:blipFill>
            <a:blip r:embed="rId5"/>
            <a:stretch>
              <a:fillRect l="0" t="-145" r="0" b="-145"/>
            </a:stretch>
          </a:blipFill>
        </p:spPr>
      </p:sp>
      <p:sp>
        <p:nvSpPr>
          <p:cNvPr name="TextBox 10" id="10"/>
          <p:cNvSpPr txBox="true"/>
          <p:nvPr/>
        </p:nvSpPr>
        <p:spPr>
          <a:xfrm rot="0">
            <a:off x="2241314" y="5048708"/>
            <a:ext cx="3229154" cy="420973"/>
          </a:xfrm>
          <a:prstGeom prst="rect">
            <a:avLst/>
          </a:prstGeom>
        </p:spPr>
        <p:txBody>
          <a:bodyPr anchor="t" rtlCol="false" tIns="0" lIns="0" bIns="0" rIns="0">
            <a:spAutoFit/>
          </a:bodyPr>
          <a:lstStyle/>
          <a:p>
            <a:pPr algn="l">
              <a:lnSpc>
                <a:spcPts val="3358"/>
              </a:lnSpc>
            </a:pPr>
            <a:r>
              <a:rPr lang="en-US" sz="2686">
                <a:solidFill>
                  <a:srgbClr val="272525"/>
                </a:solidFill>
                <a:latin typeface="Open Sans Bold"/>
              </a:rPr>
              <a:t>Key Insights</a:t>
            </a:r>
          </a:p>
        </p:txBody>
      </p:sp>
      <p:sp>
        <p:nvSpPr>
          <p:cNvPr name="TextBox 11" id="11"/>
          <p:cNvSpPr txBox="true"/>
          <p:nvPr/>
        </p:nvSpPr>
        <p:spPr>
          <a:xfrm rot="0">
            <a:off x="2208095" y="5572286"/>
            <a:ext cx="4241482" cy="1262539"/>
          </a:xfrm>
          <a:prstGeom prst="rect">
            <a:avLst/>
          </a:prstGeom>
        </p:spPr>
        <p:txBody>
          <a:bodyPr anchor="t" rtlCol="false" tIns="0" lIns="0" bIns="0" rIns="0">
            <a:spAutoFit/>
          </a:bodyPr>
          <a:lstStyle/>
          <a:p>
            <a:pPr algn="l">
              <a:lnSpc>
                <a:spcPts val="3438"/>
              </a:lnSpc>
            </a:pPr>
            <a:r>
              <a:rPr lang="en-US" sz="2150">
                <a:solidFill>
                  <a:srgbClr val="272525"/>
                </a:solidFill>
                <a:latin typeface="Open Sans"/>
              </a:rPr>
              <a:t>Logistic regression is the best model for our dataset with an accuracy of 97%</a:t>
            </a:r>
          </a:p>
        </p:txBody>
      </p:sp>
      <p:sp>
        <p:nvSpPr>
          <p:cNvPr name="Freeform 12" id="12" descr="preencoded.png"/>
          <p:cNvSpPr/>
          <p:nvPr/>
        </p:nvSpPr>
        <p:spPr>
          <a:xfrm flipH="false" flipV="false" rot="0">
            <a:off x="6885286" y="3520808"/>
            <a:ext cx="4970412" cy="1091804"/>
          </a:xfrm>
          <a:custGeom>
            <a:avLst/>
            <a:gdLst/>
            <a:ahLst/>
            <a:cxnLst/>
            <a:rect r="r" b="b" t="t" l="l"/>
            <a:pathLst>
              <a:path h="1091804" w="4970412">
                <a:moveTo>
                  <a:pt x="0" y="0"/>
                </a:moveTo>
                <a:lnTo>
                  <a:pt x="4970413" y="0"/>
                </a:lnTo>
                <a:lnTo>
                  <a:pt x="4970413" y="1091804"/>
                </a:lnTo>
                <a:lnTo>
                  <a:pt x="0" y="1091804"/>
                </a:lnTo>
                <a:lnTo>
                  <a:pt x="0" y="0"/>
                </a:lnTo>
                <a:close/>
              </a:path>
            </a:pathLst>
          </a:custGeom>
          <a:blipFill>
            <a:blip r:embed="rId6"/>
            <a:stretch>
              <a:fillRect l="0" t="-147" r="0" b="-147"/>
            </a:stretch>
          </a:blipFill>
        </p:spPr>
      </p:sp>
      <p:sp>
        <p:nvSpPr>
          <p:cNvPr name="TextBox 13" id="13"/>
          <p:cNvSpPr txBox="true"/>
          <p:nvPr/>
        </p:nvSpPr>
        <p:spPr>
          <a:xfrm rot="0">
            <a:off x="7249678" y="5048708"/>
            <a:ext cx="3577497" cy="420973"/>
          </a:xfrm>
          <a:prstGeom prst="rect">
            <a:avLst/>
          </a:prstGeom>
        </p:spPr>
        <p:txBody>
          <a:bodyPr anchor="t" rtlCol="false" tIns="0" lIns="0" bIns="0" rIns="0">
            <a:spAutoFit/>
          </a:bodyPr>
          <a:lstStyle/>
          <a:p>
            <a:pPr algn="l">
              <a:lnSpc>
                <a:spcPts val="3358"/>
              </a:lnSpc>
            </a:pPr>
            <a:r>
              <a:rPr lang="en-US" sz="2686">
                <a:solidFill>
                  <a:srgbClr val="272525"/>
                </a:solidFill>
                <a:latin typeface="Open Sans Bold"/>
              </a:rPr>
              <a:t>Model Performance</a:t>
            </a:r>
          </a:p>
        </p:txBody>
      </p:sp>
      <p:sp>
        <p:nvSpPr>
          <p:cNvPr name="TextBox 14" id="14"/>
          <p:cNvSpPr txBox="true"/>
          <p:nvPr/>
        </p:nvSpPr>
        <p:spPr>
          <a:xfrm rot="0">
            <a:off x="7249678" y="5572286"/>
            <a:ext cx="4241631" cy="1262539"/>
          </a:xfrm>
          <a:prstGeom prst="rect">
            <a:avLst/>
          </a:prstGeom>
        </p:spPr>
        <p:txBody>
          <a:bodyPr anchor="t" rtlCol="false" tIns="0" lIns="0" bIns="0" rIns="0">
            <a:spAutoFit/>
          </a:bodyPr>
          <a:lstStyle/>
          <a:p>
            <a:pPr algn="l">
              <a:lnSpc>
                <a:spcPts val="3438"/>
              </a:lnSpc>
            </a:pPr>
            <a:r>
              <a:rPr lang="en-US" sz="2150">
                <a:solidFill>
                  <a:srgbClr val="272525"/>
                </a:solidFill>
                <a:latin typeface="Open Sans"/>
              </a:rPr>
              <a:t>Discuss the overall effectiveness of the logistic regression model in predicting article categories.</a:t>
            </a:r>
          </a:p>
        </p:txBody>
      </p:sp>
      <p:sp>
        <p:nvSpPr>
          <p:cNvPr name="Freeform 15" id="15" descr="preencoded.png"/>
          <p:cNvSpPr/>
          <p:nvPr/>
        </p:nvSpPr>
        <p:spPr>
          <a:xfrm flipH="false" flipV="false" rot="0">
            <a:off x="11855700" y="3520808"/>
            <a:ext cx="4970412" cy="1091804"/>
          </a:xfrm>
          <a:custGeom>
            <a:avLst/>
            <a:gdLst/>
            <a:ahLst/>
            <a:cxnLst/>
            <a:rect r="r" b="b" t="t" l="l"/>
            <a:pathLst>
              <a:path h="1091804" w="4970412">
                <a:moveTo>
                  <a:pt x="0" y="0"/>
                </a:moveTo>
                <a:lnTo>
                  <a:pt x="4970412" y="0"/>
                </a:lnTo>
                <a:lnTo>
                  <a:pt x="4970412" y="1091804"/>
                </a:lnTo>
                <a:lnTo>
                  <a:pt x="0" y="1091804"/>
                </a:lnTo>
                <a:lnTo>
                  <a:pt x="0" y="0"/>
                </a:lnTo>
                <a:close/>
              </a:path>
            </a:pathLst>
          </a:custGeom>
          <a:blipFill>
            <a:blip r:embed="rId7"/>
            <a:stretch>
              <a:fillRect l="0" t="-147" r="0" b="-147"/>
            </a:stretch>
          </a:blipFill>
        </p:spPr>
      </p:sp>
      <p:sp>
        <p:nvSpPr>
          <p:cNvPr name="TextBox 16" id="16"/>
          <p:cNvSpPr txBox="true"/>
          <p:nvPr/>
        </p:nvSpPr>
        <p:spPr>
          <a:xfrm rot="0">
            <a:off x="12220090" y="5048708"/>
            <a:ext cx="3913412" cy="420973"/>
          </a:xfrm>
          <a:prstGeom prst="rect">
            <a:avLst/>
          </a:prstGeom>
        </p:spPr>
        <p:txBody>
          <a:bodyPr anchor="t" rtlCol="false" tIns="0" lIns="0" bIns="0" rIns="0">
            <a:spAutoFit/>
          </a:bodyPr>
          <a:lstStyle/>
          <a:p>
            <a:pPr algn="l">
              <a:lnSpc>
                <a:spcPts val="3358"/>
              </a:lnSpc>
            </a:pPr>
            <a:r>
              <a:rPr lang="en-US" sz="2686">
                <a:solidFill>
                  <a:srgbClr val="272525"/>
                </a:solidFill>
                <a:latin typeface="Open Sans Bold"/>
              </a:rPr>
              <a:t>Future Enhancements</a:t>
            </a:r>
          </a:p>
        </p:txBody>
      </p:sp>
      <p:sp>
        <p:nvSpPr>
          <p:cNvPr name="TextBox 17" id="17"/>
          <p:cNvSpPr txBox="true"/>
          <p:nvPr/>
        </p:nvSpPr>
        <p:spPr>
          <a:xfrm rot="0">
            <a:off x="12220090" y="5572286"/>
            <a:ext cx="4241631" cy="1691164"/>
          </a:xfrm>
          <a:prstGeom prst="rect">
            <a:avLst/>
          </a:prstGeom>
        </p:spPr>
        <p:txBody>
          <a:bodyPr anchor="t" rtlCol="false" tIns="0" lIns="0" bIns="0" rIns="0">
            <a:spAutoFit/>
          </a:bodyPr>
          <a:lstStyle/>
          <a:p>
            <a:pPr algn="l">
              <a:lnSpc>
                <a:spcPts val="3438"/>
              </a:lnSpc>
            </a:pPr>
            <a:r>
              <a:rPr lang="en-US" sz="2150">
                <a:solidFill>
                  <a:srgbClr val="272525"/>
                </a:solidFill>
                <a:latin typeface="Open Sans"/>
              </a:rPr>
              <a:t>Explore potential improvements, such as incorporating additional features or exploring alternative models such as Naves Bayes.</a:t>
            </a:r>
          </a:p>
        </p:txBody>
      </p:sp>
      <p:grpSp>
        <p:nvGrpSpPr>
          <p:cNvPr name="Group 18" id="18"/>
          <p:cNvGrpSpPr/>
          <p:nvPr/>
        </p:nvGrpSpPr>
        <p:grpSpPr>
          <a:xfrm rot="0">
            <a:off x="439057" y="9361481"/>
            <a:ext cx="589643" cy="5896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10</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rPr>
              <a:t>THANK YOU!</a:t>
            </a:r>
          </a:p>
        </p:txBody>
      </p:sp>
      <p:sp>
        <p:nvSpPr>
          <p:cNvPr name="TextBox 3" id="3"/>
          <p:cNvSpPr txBox="true"/>
          <p:nvPr/>
        </p:nvSpPr>
        <p:spPr>
          <a:xfrm rot="0">
            <a:off x="3762973" y="6213977"/>
            <a:ext cx="4507397" cy="1240713"/>
          </a:xfrm>
          <a:prstGeom prst="rect">
            <a:avLst/>
          </a:prstGeom>
        </p:spPr>
        <p:txBody>
          <a:bodyPr anchor="t" rtlCol="false" tIns="0" lIns="0" bIns="0" rIns="0">
            <a:spAutoFit/>
          </a:bodyPr>
          <a:lstStyle/>
          <a:p>
            <a:pPr algn="l">
              <a:lnSpc>
                <a:spcPts val="4871"/>
              </a:lnSpc>
            </a:pPr>
            <a:r>
              <a:rPr lang="en-US" sz="3479" spc="-69">
                <a:solidFill>
                  <a:srgbClr val="145DA0"/>
                </a:solidFill>
                <a:latin typeface="Poppins Bold"/>
              </a:rPr>
              <a:t>Nishant Kumar</a:t>
            </a:r>
          </a:p>
          <a:p>
            <a:pPr algn="l" marL="0" indent="0" lvl="1">
              <a:lnSpc>
                <a:spcPts val="4871"/>
              </a:lnSpc>
              <a:spcBef>
                <a:spcPct val="0"/>
              </a:spcBef>
            </a:pPr>
            <a:r>
              <a:rPr lang="en-US" sz="3479" spc="-69">
                <a:solidFill>
                  <a:srgbClr val="145DA0"/>
                </a:solidFill>
                <a:latin typeface="Poppins Bold"/>
              </a:rPr>
              <a:t>Sonali</a:t>
            </a:r>
          </a:p>
        </p:txBody>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0">
            <a:off x="696596" y="5678404"/>
            <a:ext cx="2706695" cy="2696122"/>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271" t="0" r="-22271"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name="Freeform 14" id="14"/>
          <p:cNvSpPr/>
          <p:nvPr/>
        </p:nvSpPr>
        <p:spPr>
          <a:xfrm flipH="false" flipV="false" rot="0">
            <a:off x="12398912" y="998325"/>
            <a:ext cx="9176281" cy="8290351"/>
          </a:xfrm>
          <a:custGeom>
            <a:avLst/>
            <a:gdLst/>
            <a:ahLst/>
            <a:cxnLst/>
            <a:rect r="r" b="b" t="t" l="l"/>
            <a:pathLst>
              <a:path h="8290351" w="9176281">
                <a:moveTo>
                  <a:pt x="0" y="0"/>
                </a:moveTo>
                <a:lnTo>
                  <a:pt x="9176281" y="0"/>
                </a:lnTo>
                <a:lnTo>
                  <a:pt x="9176281" y="8290350"/>
                </a:lnTo>
                <a:lnTo>
                  <a:pt x="0" y="8290350"/>
                </a:lnTo>
                <a:lnTo>
                  <a:pt x="0" y="0"/>
                </a:lnTo>
                <a:close/>
              </a:path>
            </a:pathLst>
          </a:custGeom>
          <a:blipFill>
            <a:blip r:embed="rId5"/>
            <a:stretch>
              <a:fillRect l="-35348" t="0" r="0" b="0"/>
            </a:stretch>
          </a:blipFill>
        </p:spPr>
      </p:sp>
      <p:grpSp>
        <p:nvGrpSpPr>
          <p:cNvPr name="Group 15" id="15"/>
          <p:cNvGrpSpPr/>
          <p:nvPr/>
        </p:nvGrpSpPr>
        <p:grpSpPr>
          <a:xfrm rot="0">
            <a:off x="439057" y="9361481"/>
            <a:ext cx="589643" cy="5896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11</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2639331" y="2155094"/>
            <a:ext cx="7225071" cy="1340154"/>
          </a:xfrm>
          <a:prstGeom prst="rect">
            <a:avLst/>
          </a:prstGeom>
        </p:spPr>
        <p:txBody>
          <a:bodyPr anchor="t" rtlCol="false" tIns="0" lIns="0" bIns="0" rIns="0">
            <a:spAutoFit/>
          </a:bodyPr>
          <a:lstStyle/>
          <a:p>
            <a:pPr algn="l">
              <a:lnSpc>
                <a:spcPts val="10953"/>
              </a:lnSpc>
              <a:spcBef>
                <a:spcPct val="0"/>
              </a:spcBef>
            </a:pPr>
            <a:r>
              <a:rPr lang="en-US" sz="7823">
                <a:solidFill>
                  <a:srgbClr val="051D40"/>
                </a:solidFill>
                <a:latin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1836987" y="4122214"/>
            <a:ext cx="546068" cy="484512"/>
          </a:xfrm>
          <a:custGeom>
            <a:avLst/>
            <a:gdLst/>
            <a:ahLst/>
            <a:cxnLst/>
            <a:rect r="r" b="b" t="t" l="l"/>
            <a:pathLst>
              <a:path h="484512" w="546068">
                <a:moveTo>
                  <a:pt x="0" y="0"/>
                </a:moveTo>
                <a:lnTo>
                  <a:pt x="546069" y="0"/>
                </a:lnTo>
                <a:lnTo>
                  <a:pt x="546069" y="484512"/>
                </a:lnTo>
                <a:lnTo>
                  <a:pt x="0" y="484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2639331" y="4047711"/>
            <a:ext cx="4032446" cy="547793"/>
          </a:xfrm>
          <a:prstGeom prst="rect">
            <a:avLst/>
          </a:prstGeom>
        </p:spPr>
        <p:txBody>
          <a:bodyPr anchor="t" rtlCol="false" tIns="0" lIns="0" bIns="0" rIns="0">
            <a:spAutoFit/>
          </a:bodyPr>
          <a:lstStyle/>
          <a:p>
            <a:pPr algn="l">
              <a:lnSpc>
                <a:spcPts val="4269"/>
              </a:lnSpc>
              <a:spcBef>
                <a:spcPct val="0"/>
              </a:spcBef>
            </a:pPr>
            <a:r>
              <a:rPr lang="en-US" sz="3049" spc="-60">
                <a:solidFill>
                  <a:srgbClr val="051D40"/>
                </a:solidFill>
                <a:latin typeface="Poppins"/>
              </a:rPr>
              <a:t>Introduction</a:t>
            </a:r>
          </a:p>
        </p:txBody>
      </p:sp>
      <p:sp>
        <p:nvSpPr>
          <p:cNvPr name="Freeform 12" id="12"/>
          <p:cNvSpPr/>
          <p:nvPr/>
        </p:nvSpPr>
        <p:spPr>
          <a:xfrm flipH="false" flipV="false" rot="5400000">
            <a:off x="1836987" y="4790730"/>
            <a:ext cx="546068" cy="484512"/>
          </a:xfrm>
          <a:custGeom>
            <a:avLst/>
            <a:gdLst/>
            <a:ahLst/>
            <a:cxnLst/>
            <a:rect r="r" b="b" t="t" l="l"/>
            <a:pathLst>
              <a:path h="484512" w="546068">
                <a:moveTo>
                  <a:pt x="0" y="0"/>
                </a:moveTo>
                <a:lnTo>
                  <a:pt x="546069" y="0"/>
                </a:lnTo>
                <a:lnTo>
                  <a:pt x="546069" y="484511"/>
                </a:lnTo>
                <a:lnTo>
                  <a:pt x="0" y="484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39331" y="4716226"/>
            <a:ext cx="5151404" cy="547793"/>
          </a:xfrm>
          <a:prstGeom prst="rect">
            <a:avLst/>
          </a:prstGeom>
        </p:spPr>
        <p:txBody>
          <a:bodyPr anchor="t" rtlCol="false" tIns="0" lIns="0" bIns="0" rIns="0">
            <a:spAutoFit/>
          </a:bodyPr>
          <a:lstStyle/>
          <a:p>
            <a:pPr algn="l">
              <a:lnSpc>
                <a:spcPts val="4269"/>
              </a:lnSpc>
              <a:spcBef>
                <a:spcPct val="0"/>
              </a:spcBef>
            </a:pPr>
            <a:r>
              <a:rPr lang="en-US" sz="3049" spc="-60">
                <a:solidFill>
                  <a:srgbClr val="051D40"/>
                </a:solidFill>
                <a:latin typeface="Poppins"/>
              </a:rPr>
              <a:t>Understanding the Dataset</a:t>
            </a:r>
          </a:p>
        </p:txBody>
      </p:sp>
      <p:sp>
        <p:nvSpPr>
          <p:cNvPr name="Freeform 14" id="14"/>
          <p:cNvSpPr/>
          <p:nvPr/>
        </p:nvSpPr>
        <p:spPr>
          <a:xfrm flipH="false" flipV="false" rot="5400000">
            <a:off x="1836987" y="5458957"/>
            <a:ext cx="546068" cy="484512"/>
          </a:xfrm>
          <a:custGeom>
            <a:avLst/>
            <a:gdLst/>
            <a:ahLst/>
            <a:cxnLst/>
            <a:rect r="r" b="b" t="t" l="l"/>
            <a:pathLst>
              <a:path h="484512" w="546068">
                <a:moveTo>
                  <a:pt x="0" y="0"/>
                </a:moveTo>
                <a:lnTo>
                  <a:pt x="546069" y="0"/>
                </a:lnTo>
                <a:lnTo>
                  <a:pt x="546069" y="484512"/>
                </a:lnTo>
                <a:lnTo>
                  <a:pt x="0" y="484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639331" y="5384454"/>
            <a:ext cx="4972421" cy="547793"/>
          </a:xfrm>
          <a:prstGeom prst="rect">
            <a:avLst/>
          </a:prstGeom>
        </p:spPr>
        <p:txBody>
          <a:bodyPr anchor="t" rtlCol="false" tIns="0" lIns="0" bIns="0" rIns="0">
            <a:spAutoFit/>
          </a:bodyPr>
          <a:lstStyle/>
          <a:p>
            <a:pPr algn="l">
              <a:lnSpc>
                <a:spcPts val="4269"/>
              </a:lnSpc>
              <a:spcBef>
                <a:spcPct val="0"/>
              </a:spcBef>
            </a:pPr>
            <a:r>
              <a:rPr lang="en-US" sz="3049" spc="-60">
                <a:solidFill>
                  <a:srgbClr val="051D40"/>
                </a:solidFill>
                <a:latin typeface="Poppins"/>
              </a:rPr>
              <a:t>About the Dataset</a:t>
            </a:r>
          </a:p>
        </p:txBody>
      </p:sp>
      <p:sp>
        <p:nvSpPr>
          <p:cNvPr name="Freeform 16" id="16"/>
          <p:cNvSpPr/>
          <p:nvPr/>
        </p:nvSpPr>
        <p:spPr>
          <a:xfrm flipH="false" flipV="false" rot="5400000">
            <a:off x="1836987" y="6127473"/>
            <a:ext cx="546068" cy="484512"/>
          </a:xfrm>
          <a:custGeom>
            <a:avLst/>
            <a:gdLst/>
            <a:ahLst/>
            <a:cxnLst/>
            <a:rect r="r" b="b" t="t" l="l"/>
            <a:pathLst>
              <a:path h="484512" w="546068">
                <a:moveTo>
                  <a:pt x="0" y="0"/>
                </a:moveTo>
                <a:lnTo>
                  <a:pt x="546069" y="0"/>
                </a:lnTo>
                <a:lnTo>
                  <a:pt x="546069" y="484511"/>
                </a:lnTo>
                <a:lnTo>
                  <a:pt x="0" y="484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639331" y="6052969"/>
            <a:ext cx="4700155" cy="547793"/>
          </a:xfrm>
          <a:prstGeom prst="rect">
            <a:avLst/>
          </a:prstGeom>
        </p:spPr>
        <p:txBody>
          <a:bodyPr anchor="t" rtlCol="false" tIns="0" lIns="0" bIns="0" rIns="0">
            <a:spAutoFit/>
          </a:bodyPr>
          <a:lstStyle/>
          <a:p>
            <a:pPr algn="l">
              <a:lnSpc>
                <a:spcPts val="4269"/>
              </a:lnSpc>
              <a:spcBef>
                <a:spcPct val="0"/>
              </a:spcBef>
            </a:pPr>
            <a:r>
              <a:rPr lang="en-US" sz="3049" spc="-60">
                <a:solidFill>
                  <a:srgbClr val="051D40"/>
                </a:solidFill>
                <a:latin typeface="Poppins"/>
              </a:rPr>
              <a:t>Description of Dataset</a:t>
            </a:r>
          </a:p>
        </p:txBody>
      </p:sp>
      <p:sp>
        <p:nvSpPr>
          <p:cNvPr name="Freeform 18" id="18"/>
          <p:cNvSpPr/>
          <p:nvPr/>
        </p:nvSpPr>
        <p:spPr>
          <a:xfrm flipH="false" flipV="false" rot="5400000">
            <a:off x="1836987" y="6795700"/>
            <a:ext cx="546068" cy="484512"/>
          </a:xfrm>
          <a:custGeom>
            <a:avLst/>
            <a:gdLst/>
            <a:ahLst/>
            <a:cxnLst/>
            <a:rect r="r" b="b" t="t" l="l"/>
            <a:pathLst>
              <a:path h="484512" w="546068">
                <a:moveTo>
                  <a:pt x="0" y="0"/>
                </a:moveTo>
                <a:lnTo>
                  <a:pt x="546069" y="0"/>
                </a:lnTo>
                <a:lnTo>
                  <a:pt x="546069" y="484512"/>
                </a:lnTo>
                <a:lnTo>
                  <a:pt x="0" y="484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2639331" y="6721197"/>
            <a:ext cx="8347890" cy="547793"/>
          </a:xfrm>
          <a:prstGeom prst="rect">
            <a:avLst/>
          </a:prstGeom>
        </p:spPr>
        <p:txBody>
          <a:bodyPr anchor="t" rtlCol="false" tIns="0" lIns="0" bIns="0" rIns="0">
            <a:spAutoFit/>
          </a:bodyPr>
          <a:lstStyle/>
          <a:p>
            <a:pPr algn="l">
              <a:lnSpc>
                <a:spcPts val="4269"/>
              </a:lnSpc>
              <a:spcBef>
                <a:spcPct val="0"/>
              </a:spcBef>
            </a:pPr>
            <a:r>
              <a:rPr lang="en-US" sz="3049" spc="-60">
                <a:solidFill>
                  <a:srgbClr val="051D40"/>
                </a:solidFill>
                <a:latin typeface="Poppins"/>
              </a:rPr>
              <a:t>Web Application Development using Flask</a:t>
            </a:r>
          </a:p>
        </p:txBody>
      </p:sp>
      <p:sp>
        <p:nvSpPr>
          <p:cNvPr name="Freeform 20" id="20"/>
          <p:cNvSpPr/>
          <p:nvPr/>
        </p:nvSpPr>
        <p:spPr>
          <a:xfrm flipH="false" flipV="false" rot="5400000">
            <a:off x="1836987" y="7464216"/>
            <a:ext cx="546068" cy="484512"/>
          </a:xfrm>
          <a:custGeom>
            <a:avLst/>
            <a:gdLst/>
            <a:ahLst/>
            <a:cxnLst/>
            <a:rect r="r" b="b" t="t" l="l"/>
            <a:pathLst>
              <a:path h="484512" w="546068">
                <a:moveTo>
                  <a:pt x="0" y="0"/>
                </a:moveTo>
                <a:lnTo>
                  <a:pt x="546069" y="0"/>
                </a:lnTo>
                <a:lnTo>
                  <a:pt x="546069" y="484512"/>
                </a:lnTo>
                <a:lnTo>
                  <a:pt x="0" y="484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2639331" y="7389713"/>
            <a:ext cx="7405494" cy="547793"/>
          </a:xfrm>
          <a:prstGeom prst="rect">
            <a:avLst/>
          </a:prstGeom>
        </p:spPr>
        <p:txBody>
          <a:bodyPr anchor="t" rtlCol="false" tIns="0" lIns="0" bIns="0" rIns="0">
            <a:spAutoFit/>
          </a:bodyPr>
          <a:lstStyle/>
          <a:p>
            <a:pPr algn="l">
              <a:lnSpc>
                <a:spcPts val="4269"/>
              </a:lnSpc>
              <a:spcBef>
                <a:spcPct val="0"/>
              </a:spcBef>
            </a:pPr>
            <a:r>
              <a:rPr lang="en-US" sz="3049" spc="-60">
                <a:solidFill>
                  <a:srgbClr val="051D40"/>
                </a:solidFill>
                <a:latin typeface="Poppins"/>
              </a:rPr>
              <a:t>Conclusion and Future Enhancements</a:t>
            </a:r>
          </a:p>
        </p:txBody>
      </p:sp>
      <p:grpSp>
        <p:nvGrpSpPr>
          <p:cNvPr name="Group 22" id="22"/>
          <p:cNvGrpSpPr/>
          <p:nvPr/>
        </p:nvGrpSpPr>
        <p:grpSpPr>
          <a:xfrm rot="0">
            <a:off x="439057" y="9361481"/>
            <a:ext cx="589643" cy="58964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
        <p:nvSpPr>
          <p:cNvPr name="TextBox 10" id="10"/>
          <p:cNvSpPr txBox="true"/>
          <p:nvPr/>
        </p:nvSpPr>
        <p:spPr>
          <a:xfrm rot="0">
            <a:off x="3896755" y="4274567"/>
            <a:ext cx="10494490" cy="2585749"/>
          </a:xfrm>
          <a:prstGeom prst="rect">
            <a:avLst/>
          </a:prstGeom>
        </p:spPr>
        <p:txBody>
          <a:bodyPr anchor="t" rtlCol="false" tIns="0" lIns="0" bIns="0" rIns="0">
            <a:spAutoFit/>
          </a:bodyPr>
          <a:lstStyle/>
          <a:p>
            <a:pPr algn="just">
              <a:lnSpc>
                <a:spcPts val="3428"/>
              </a:lnSpc>
              <a:spcBef>
                <a:spcPct val="0"/>
              </a:spcBef>
            </a:pPr>
            <a:r>
              <a:rPr lang="en-US" sz="2448" spc="-48">
                <a:solidFill>
                  <a:srgbClr val="FDFDFD"/>
                </a:solidFill>
                <a:latin typeface="Poppins"/>
              </a:rPr>
              <a:t>Article category predictor is a machine learning tool that classifies articles into predefined categories like tech, sports, politics, entertainment, and business. By analyzing the text, the model predicts the most relevant category, enhancing content organization and retrieval. This technology is crucial for personalized content delivery and efficient information management.</a:t>
            </a:r>
          </a:p>
        </p:txBody>
      </p:sp>
      <p:grpSp>
        <p:nvGrpSpPr>
          <p:cNvPr name="Group 11" id="11"/>
          <p:cNvGrpSpPr/>
          <p:nvPr/>
        </p:nvGrpSpPr>
        <p:grpSpPr>
          <a:xfrm rot="0">
            <a:off x="439057" y="9361481"/>
            <a:ext cx="589643" cy="5896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240486" y="1466622"/>
            <a:ext cx="18744559"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Bold"/>
              </a:rPr>
              <a:t>Understanding the Dataset</a:t>
            </a:r>
          </a:p>
        </p:txBody>
      </p:sp>
      <p:sp>
        <p:nvSpPr>
          <p:cNvPr name="TextBox 21" id="21"/>
          <p:cNvSpPr txBox="true"/>
          <p:nvPr/>
        </p:nvSpPr>
        <p:spPr>
          <a:xfrm rot="0">
            <a:off x="836682" y="3867874"/>
            <a:ext cx="3674745" cy="567357"/>
          </a:xfrm>
          <a:prstGeom prst="rect">
            <a:avLst/>
          </a:prstGeom>
        </p:spPr>
        <p:txBody>
          <a:bodyPr anchor="t" rtlCol="false" tIns="0" lIns="0" bIns="0" rIns="0">
            <a:spAutoFit/>
          </a:bodyPr>
          <a:lstStyle/>
          <a:p>
            <a:pPr algn="l">
              <a:lnSpc>
                <a:spcPts val="4547"/>
              </a:lnSpc>
            </a:pPr>
            <a:r>
              <a:rPr lang="en-US" sz="3637">
                <a:solidFill>
                  <a:srgbClr val="000000"/>
                </a:solidFill>
                <a:latin typeface="Open Sans Bold"/>
              </a:rPr>
              <a:t>Data Sources</a:t>
            </a:r>
          </a:p>
        </p:txBody>
      </p:sp>
      <p:sp>
        <p:nvSpPr>
          <p:cNvPr name="TextBox 22" id="22"/>
          <p:cNvSpPr txBox="true"/>
          <p:nvPr/>
        </p:nvSpPr>
        <p:spPr>
          <a:xfrm rot="0">
            <a:off x="798582" y="4805162"/>
            <a:ext cx="4690646" cy="2391220"/>
          </a:xfrm>
          <a:prstGeom prst="rect">
            <a:avLst/>
          </a:prstGeom>
        </p:spPr>
        <p:txBody>
          <a:bodyPr anchor="t" rtlCol="false" tIns="0" lIns="0" bIns="0" rIns="0">
            <a:spAutoFit/>
          </a:bodyPr>
          <a:lstStyle/>
          <a:p>
            <a:pPr algn="l">
              <a:lnSpc>
                <a:spcPts val="3887"/>
              </a:lnSpc>
            </a:pPr>
            <a:r>
              <a:rPr lang="en-US" sz="2429">
                <a:solidFill>
                  <a:srgbClr val="272525"/>
                </a:solidFill>
                <a:latin typeface="Open Sans"/>
              </a:rPr>
              <a:t>The dataset comprises articles from various online publications, covering topics across tech, business, sports, entertainment, and politics.</a:t>
            </a:r>
          </a:p>
        </p:txBody>
      </p:sp>
      <p:sp>
        <p:nvSpPr>
          <p:cNvPr name="TextBox 23" id="23"/>
          <p:cNvSpPr txBox="true"/>
          <p:nvPr/>
        </p:nvSpPr>
        <p:spPr>
          <a:xfrm rot="0">
            <a:off x="6932830" y="3867874"/>
            <a:ext cx="3674745" cy="567357"/>
          </a:xfrm>
          <a:prstGeom prst="rect">
            <a:avLst/>
          </a:prstGeom>
        </p:spPr>
        <p:txBody>
          <a:bodyPr anchor="t" rtlCol="false" tIns="0" lIns="0" bIns="0" rIns="0">
            <a:spAutoFit/>
          </a:bodyPr>
          <a:lstStyle/>
          <a:p>
            <a:pPr algn="l">
              <a:lnSpc>
                <a:spcPts val="4547"/>
              </a:lnSpc>
            </a:pPr>
            <a:r>
              <a:rPr lang="en-US" sz="3637">
                <a:solidFill>
                  <a:srgbClr val="000000"/>
                </a:solidFill>
                <a:latin typeface="Open Sans Bold"/>
              </a:rPr>
              <a:t>Features</a:t>
            </a:r>
          </a:p>
        </p:txBody>
      </p:sp>
      <p:sp>
        <p:nvSpPr>
          <p:cNvPr name="TextBox 24" id="24"/>
          <p:cNvSpPr txBox="true"/>
          <p:nvPr/>
        </p:nvSpPr>
        <p:spPr>
          <a:xfrm rot="0">
            <a:off x="6932830" y="4787304"/>
            <a:ext cx="4439744" cy="1419670"/>
          </a:xfrm>
          <a:prstGeom prst="rect">
            <a:avLst/>
          </a:prstGeom>
        </p:spPr>
        <p:txBody>
          <a:bodyPr anchor="t" rtlCol="false" tIns="0" lIns="0" bIns="0" rIns="0">
            <a:spAutoFit/>
          </a:bodyPr>
          <a:lstStyle/>
          <a:p>
            <a:pPr algn="l">
              <a:lnSpc>
                <a:spcPts val="3887"/>
              </a:lnSpc>
            </a:pPr>
            <a:r>
              <a:rPr lang="en-US" sz="2429">
                <a:solidFill>
                  <a:srgbClr val="272525"/>
                </a:solidFill>
                <a:latin typeface="Open Sans"/>
              </a:rPr>
              <a:t>The articles are characterized by attributes such as article text.</a:t>
            </a:r>
          </a:p>
        </p:txBody>
      </p:sp>
      <p:sp>
        <p:nvSpPr>
          <p:cNvPr name="TextBox 25" id="25"/>
          <p:cNvSpPr txBox="true"/>
          <p:nvPr/>
        </p:nvSpPr>
        <p:spPr>
          <a:xfrm rot="0">
            <a:off x="12923909" y="3867874"/>
            <a:ext cx="3674745" cy="567357"/>
          </a:xfrm>
          <a:prstGeom prst="rect">
            <a:avLst/>
          </a:prstGeom>
        </p:spPr>
        <p:txBody>
          <a:bodyPr anchor="t" rtlCol="false" tIns="0" lIns="0" bIns="0" rIns="0">
            <a:spAutoFit/>
          </a:bodyPr>
          <a:lstStyle/>
          <a:p>
            <a:pPr algn="l">
              <a:lnSpc>
                <a:spcPts val="4547"/>
              </a:lnSpc>
            </a:pPr>
            <a:r>
              <a:rPr lang="en-US" sz="3637">
                <a:solidFill>
                  <a:srgbClr val="000000"/>
                </a:solidFill>
                <a:latin typeface="Open Sans Bold"/>
              </a:rPr>
              <a:t>Target Variable</a:t>
            </a:r>
          </a:p>
        </p:txBody>
      </p:sp>
      <p:sp>
        <p:nvSpPr>
          <p:cNvPr name="TextBox 26" id="26"/>
          <p:cNvSpPr txBox="true"/>
          <p:nvPr/>
        </p:nvSpPr>
        <p:spPr>
          <a:xfrm rot="0">
            <a:off x="12923909" y="4787304"/>
            <a:ext cx="4335391" cy="1419670"/>
          </a:xfrm>
          <a:prstGeom prst="rect">
            <a:avLst/>
          </a:prstGeom>
        </p:spPr>
        <p:txBody>
          <a:bodyPr anchor="t" rtlCol="false" tIns="0" lIns="0" bIns="0" rIns="0">
            <a:spAutoFit/>
          </a:bodyPr>
          <a:lstStyle/>
          <a:p>
            <a:pPr algn="l">
              <a:lnSpc>
                <a:spcPts val="3887"/>
              </a:lnSpc>
            </a:pPr>
            <a:r>
              <a:rPr lang="en-US" sz="2429">
                <a:solidFill>
                  <a:srgbClr val="272525"/>
                </a:solidFill>
                <a:latin typeface="Open Sans"/>
              </a:rPr>
              <a:t>The goal is to predict the category of each article based on the available features.</a:t>
            </a:r>
          </a:p>
        </p:txBody>
      </p:sp>
      <p:grpSp>
        <p:nvGrpSpPr>
          <p:cNvPr name="Group 27" id="27"/>
          <p:cNvGrpSpPr/>
          <p:nvPr/>
        </p:nvGrpSpPr>
        <p:grpSpPr>
          <a:xfrm rot="0">
            <a:off x="439057" y="9361481"/>
            <a:ext cx="589643" cy="58964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966717" y="2010581"/>
            <a:ext cx="7532370" cy="952024"/>
          </a:xfrm>
          <a:prstGeom prst="rect">
            <a:avLst/>
          </a:prstGeom>
        </p:spPr>
        <p:txBody>
          <a:bodyPr anchor="t" rtlCol="false" tIns="0" lIns="0" bIns="0" rIns="0">
            <a:spAutoFit/>
          </a:bodyPr>
          <a:lstStyle/>
          <a:p>
            <a:pPr algn="l">
              <a:lnSpc>
                <a:spcPts val="7593"/>
              </a:lnSpc>
            </a:pPr>
            <a:r>
              <a:rPr lang="en-US" sz="6075">
                <a:solidFill>
                  <a:srgbClr val="00569E"/>
                </a:solidFill>
                <a:latin typeface="Open Sans Bold"/>
              </a:rPr>
              <a:t>About the Dataset</a:t>
            </a:r>
          </a:p>
        </p:txBody>
      </p:sp>
      <p:grpSp>
        <p:nvGrpSpPr>
          <p:cNvPr name="Group 9" id="9"/>
          <p:cNvGrpSpPr/>
          <p:nvPr/>
        </p:nvGrpSpPr>
        <p:grpSpPr>
          <a:xfrm rot="0">
            <a:off x="2024793" y="4254496"/>
            <a:ext cx="512128" cy="512128"/>
            <a:chOff x="0" y="0"/>
            <a:chExt cx="951112" cy="951112"/>
          </a:xfrm>
        </p:grpSpPr>
        <p:sp>
          <p:nvSpPr>
            <p:cNvPr name="Freeform 10" id="10"/>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00569E"/>
            </a:solidFill>
          </p:spPr>
        </p:sp>
        <p:sp>
          <p:nvSpPr>
            <p:cNvPr name="Freeform 11" id="11"/>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00569E"/>
            </a:solidFill>
          </p:spPr>
        </p:sp>
      </p:grpSp>
      <p:sp>
        <p:nvSpPr>
          <p:cNvPr name="TextBox 12" id="12"/>
          <p:cNvSpPr txBox="true"/>
          <p:nvPr/>
        </p:nvSpPr>
        <p:spPr>
          <a:xfrm rot="0">
            <a:off x="2739179" y="4244019"/>
            <a:ext cx="6404821" cy="548945"/>
          </a:xfrm>
          <a:prstGeom prst="rect">
            <a:avLst/>
          </a:prstGeom>
        </p:spPr>
        <p:txBody>
          <a:bodyPr anchor="t" rtlCol="false" tIns="0" lIns="0" bIns="0" rIns="0">
            <a:spAutoFit/>
          </a:bodyPr>
          <a:lstStyle/>
          <a:p>
            <a:pPr algn="l">
              <a:lnSpc>
                <a:spcPts val="4422"/>
              </a:lnSpc>
            </a:pPr>
            <a:r>
              <a:rPr lang="en-US" sz="3537">
                <a:solidFill>
                  <a:srgbClr val="272525"/>
                </a:solidFill>
                <a:latin typeface="Open Sans Bold"/>
              </a:rPr>
              <a:t>Balanced Representation</a:t>
            </a:r>
          </a:p>
        </p:txBody>
      </p:sp>
      <p:sp>
        <p:nvSpPr>
          <p:cNvPr name="TextBox 13" id="13"/>
          <p:cNvSpPr txBox="true"/>
          <p:nvPr/>
        </p:nvSpPr>
        <p:spPr>
          <a:xfrm rot="0">
            <a:off x="2739179" y="5056577"/>
            <a:ext cx="5678196" cy="1905445"/>
          </a:xfrm>
          <a:prstGeom prst="rect">
            <a:avLst/>
          </a:prstGeom>
        </p:spPr>
        <p:txBody>
          <a:bodyPr anchor="t" rtlCol="false" tIns="0" lIns="0" bIns="0" rIns="0">
            <a:spAutoFit/>
          </a:bodyPr>
          <a:lstStyle/>
          <a:p>
            <a:pPr algn="just">
              <a:lnSpc>
                <a:spcPts val="3887"/>
              </a:lnSpc>
            </a:pPr>
            <a:r>
              <a:rPr lang="en-US" sz="2429">
                <a:solidFill>
                  <a:srgbClr val="272525"/>
                </a:solidFill>
                <a:latin typeface="Open Sans"/>
              </a:rPr>
              <a:t>The dataset contains a roughly equal number of articles across the five categories, ensuring a fair and unbiased analysis.</a:t>
            </a:r>
          </a:p>
        </p:txBody>
      </p:sp>
      <p:sp>
        <p:nvSpPr>
          <p:cNvPr name="Freeform 14" id="14"/>
          <p:cNvSpPr/>
          <p:nvPr/>
        </p:nvSpPr>
        <p:spPr>
          <a:xfrm flipH="false" flipV="false" rot="0">
            <a:off x="9499087" y="3460434"/>
            <a:ext cx="8500730" cy="4295650"/>
          </a:xfrm>
          <a:custGeom>
            <a:avLst/>
            <a:gdLst/>
            <a:ahLst/>
            <a:cxnLst/>
            <a:rect r="r" b="b" t="t" l="l"/>
            <a:pathLst>
              <a:path h="4295650" w="8500730">
                <a:moveTo>
                  <a:pt x="0" y="0"/>
                </a:moveTo>
                <a:lnTo>
                  <a:pt x="8500730" y="0"/>
                </a:lnTo>
                <a:lnTo>
                  <a:pt x="8500730" y="4295650"/>
                </a:lnTo>
                <a:lnTo>
                  <a:pt x="0" y="4295650"/>
                </a:lnTo>
                <a:lnTo>
                  <a:pt x="0" y="0"/>
                </a:lnTo>
                <a:close/>
              </a:path>
            </a:pathLst>
          </a:custGeom>
          <a:blipFill>
            <a:blip r:embed="rId2"/>
            <a:stretch>
              <a:fillRect l="0" t="0" r="0" b="0"/>
            </a:stretch>
          </a:blipFill>
          <a:ln w="76200" cap="rnd">
            <a:solidFill>
              <a:srgbClr val="00569E"/>
            </a:solidFill>
            <a:prstDash val="solid"/>
            <a:round/>
          </a:ln>
        </p:spPr>
      </p:sp>
      <p:sp>
        <p:nvSpPr>
          <p:cNvPr name="TextBox 15" id="15"/>
          <p:cNvSpPr txBox="true"/>
          <p:nvPr/>
        </p:nvSpPr>
        <p:spPr>
          <a:xfrm rot="0">
            <a:off x="1474766" y="8067669"/>
            <a:ext cx="6712257" cy="1333500"/>
          </a:xfrm>
          <a:prstGeom prst="rect">
            <a:avLst/>
          </a:prstGeom>
        </p:spPr>
        <p:txBody>
          <a:bodyPr anchor="t" rtlCol="false" tIns="0" lIns="0" bIns="0" rIns="0">
            <a:spAutoFit/>
          </a:bodyPr>
          <a:lstStyle/>
          <a:p>
            <a:pPr algn="l">
              <a:lnSpc>
                <a:spcPts val="2699"/>
              </a:lnSpc>
            </a:pPr>
            <a:r>
              <a:rPr lang="en-US" sz="2249" spc="21" u="sng">
                <a:solidFill>
                  <a:srgbClr val="0563C1"/>
                </a:solidFill>
                <a:latin typeface="TT Rounds Condensed"/>
                <a:hlinkClick r:id="rId3" tooltip="https://raw.githubusercontent.com/Nishantkumar1265/article/main/bbc-textclassification.csv"/>
              </a:rPr>
              <a:t> https://raw.githubusercontent.com/Nishantkumar1265/article/main/bbc-textclassification.csv</a:t>
            </a:r>
          </a:p>
          <a:p>
            <a:pPr algn="l">
              <a:lnSpc>
                <a:spcPts val="2699"/>
              </a:lnSpc>
            </a:pPr>
          </a:p>
        </p:txBody>
      </p:sp>
      <p:sp>
        <p:nvSpPr>
          <p:cNvPr name="TextBox 16" id="16"/>
          <p:cNvSpPr txBox="true"/>
          <p:nvPr/>
        </p:nvSpPr>
        <p:spPr>
          <a:xfrm rot="0">
            <a:off x="1474766" y="7781474"/>
            <a:ext cx="5678196" cy="448119"/>
          </a:xfrm>
          <a:prstGeom prst="rect">
            <a:avLst/>
          </a:prstGeom>
        </p:spPr>
        <p:txBody>
          <a:bodyPr anchor="t" rtlCol="false" tIns="0" lIns="0" bIns="0" rIns="0">
            <a:spAutoFit/>
          </a:bodyPr>
          <a:lstStyle/>
          <a:p>
            <a:pPr algn="just">
              <a:lnSpc>
                <a:spcPts val="3887"/>
              </a:lnSpc>
            </a:pPr>
            <a:r>
              <a:rPr lang="en-US" sz="2429">
                <a:solidFill>
                  <a:srgbClr val="272525"/>
                </a:solidFill>
                <a:latin typeface="Open Sans"/>
              </a:rPr>
              <a:t>Dataset Link</a:t>
            </a:r>
          </a:p>
        </p:txBody>
      </p:sp>
      <p:grpSp>
        <p:nvGrpSpPr>
          <p:cNvPr name="Group 17" id="17"/>
          <p:cNvGrpSpPr/>
          <p:nvPr/>
        </p:nvGrpSpPr>
        <p:grpSpPr>
          <a:xfrm rot="0">
            <a:off x="439057" y="9361481"/>
            <a:ext cx="589643" cy="5896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8315313" y="4553555"/>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7944228" y="7402839"/>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5591915" y="-1381532"/>
            <a:ext cx="13050065" cy="1305006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sp>
        <p:nvSpPr>
          <p:cNvPr name="TextBox 19" id="19"/>
          <p:cNvSpPr txBox="true"/>
          <p:nvPr/>
        </p:nvSpPr>
        <p:spPr>
          <a:xfrm rot="0">
            <a:off x="8317835" y="990600"/>
            <a:ext cx="10179014" cy="915829"/>
          </a:xfrm>
          <a:prstGeom prst="rect">
            <a:avLst/>
          </a:prstGeom>
        </p:spPr>
        <p:txBody>
          <a:bodyPr anchor="t" rtlCol="false" tIns="0" lIns="0" bIns="0" rIns="0">
            <a:spAutoFit/>
          </a:bodyPr>
          <a:lstStyle/>
          <a:p>
            <a:pPr algn="l">
              <a:lnSpc>
                <a:spcPts val="7218"/>
              </a:lnSpc>
            </a:pPr>
            <a:r>
              <a:rPr lang="en-US" sz="5775">
                <a:solidFill>
                  <a:srgbClr val="00569E"/>
                </a:solidFill>
                <a:latin typeface="Open Sans Bold"/>
              </a:rPr>
              <a:t>Description of Dataset</a:t>
            </a:r>
          </a:p>
        </p:txBody>
      </p:sp>
      <p:sp>
        <p:nvSpPr>
          <p:cNvPr name="TextBox 20" id="20"/>
          <p:cNvSpPr txBox="true"/>
          <p:nvPr/>
        </p:nvSpPr>
        <p:spPr>
          <a:xfrm rot="0">
            <a:off x="8980710" y="2656032"/>
            <a:ext cx="8278590" cy="5258594"/>
          </a:xfrm>
          <a:prstGeom prst="rect">
            <a:avLst/>
          </a:prstGeom>
        </p:spPr>
        <p:txBody>
          <a:bodyPr anchor="t" rtlCol="false" tIns="0" lIns="0" bIns="0" rIns="0">
            <a:spAutoFit/>
          </a:bodyPr>
          <a:lstStyle/>
          <a:p>
            <a:pPr algn="just">
              <a:lnSpc>
                <a:spcPts val="2999"/>
              </a:lnSpc>
            </a:pPr>
            <a:r>
              <a:rPr lang="en-US" sz="2499">
                <a:solidFill>
                  <a:srgbClr val="000000"/>
                </a:solidFill>
                <a:latin typeface="Open Sans"/>
              </a:rPr>
              <a:t>We’ll use a public dataset from the BBC comprised of 2225 articles, each labeled under one of 5 categories: business, entertainment, politics, sport or tech.</a:t>
            </a:r>
          </a:p>
          <a:p>
            <a:pPr algn="just">
              <a:lnSpc>
                <a:spcPts val="2999"/>
              </a:lnSpc>
            </a:pPr>
          </a:p>
          <a:p>
            <a:pPr algn="just">
              <a:lnSpc>
                <a:spcPts val="2999"/>
              </a:lnSpc>
            </a:pPr>
          </a:p>
          <a:p>
            <a:pPr algn="just">
              <a:lnSpc>
                <a:spcPts val="2999"/>
              </a:lnSpc>
            </a:pPr>
            <a:r>
              <a:rPr lang="en-US" sz="2499">
                <a:solidFill>
                  <a:srgbClr val="000000"/>
                </a:solidFill>
                <a:latin typeface="Open Sans"/>
              </a:rPr>
              <a:t>The dataset is broken into 1780 records for training and 445 for testing. The goal will be to build a system that can accurately classify previously unseen news articles into the right category.</a:t>
            </a:r>
          </a:p>
          <a:p>
            <a:pPr algn="just">
              <a:lnSpc>
                <a:spcPts val="2999"/>
              </a:lnSpc>
            </a:pPr>
          </a:p>
          <a:p>
            <a:pPr algn="just">
              <a:lnSpc>
                <a:spcPts val="2999"/>
              </a:lnSpc>
            </a:pPr>
          </a:p>
          <a:p>
            <a:pPr algn="just">
              <a:lnSpc>
                <a:spcPts val="2999"/>
              </a:lnSpc>
            </a:pPr>
          </a:p>
          <a:p>
            <a:pPr algn="just">
              <a:lnSpc>
                <a:spcPts val="2999"/>
              </a:lnSpc>
            </a:pPr>
          </a:p>
          <a:p>
            <a:pPr algn="just">
              <a:lnSpc>
                <a:spcPts val="3887"/>
              </a:lnSpc>
            </a:pPr>
          </a:p>
        </p:txBody>
      </p:sp>
      <p:sp>
        <p:nvSpPr>
          <p:cNvPr name="TextBox 21" id="21"/>
          <p:cNvSpPr txBox="true"/>
          <p:nvPr/>
        </p:nvSpPr>
        <p:spPr>
          <a:xfrm rot="0">
            <a:off x="8980710" y="7412364"/>
            <a:ext cx="8610874" cy="990600"/>
          </a:xfrm>
          <a:prstGeom prst="rect">
            <a:avLst/>
          </a:prstGeom>
        </p:spPr>
        <p:txBody>
          <a:bodyPr anchor="t" rtlCol="false" tIns="0" lIns="0" bIns="0" rIns="0">
            <a:spAutoFit/>
          </a:bodyPr>
          <a:lstStyle/>
          <a:p>
            <a:pPr algn="l">
              <a:lnSpc>
                <a:spcPts val="2699"/>
              </a:lnSpc>
            </a:pPr>
            <a:r>
              <a:rPr lang="en-US" sz="2249">
                <a:solidFill>
                  <a:srgbClr val="000000"/>
                </a:solidFill>
                <a:latin typeface="Open Sans"/>
              </a:rPr>
              <a:t>X_train, X_test, y_train, y_test = train_test_split(X, y, test_size=</a:t>
            </a:r>
            <a:r>
              <a:rPr lang="en-US" sz="2249">
                <a:solidFill>
                  <a:srgbClr val="116644"/>
                </a:solidFill>
                <a:latin typeface="Open Sans"/>
              </a:rPr>
              <a:t>0.2</a:t>
            </a:r>
            <a:r>
              <a:rPr lang="en-US" sz="2249">
                <a:solidFill>
                  <a:srgbClr val="000000"/>
                </a:solidFill>
                <a:latin typeface="Open Sans"/>
              </a:rPr>
              <a:t>, random_state=</a:t>
            </a:r>
            <a:r>
              <a:rPr lang="en-US" sz="2249">
                <a:solidFill>
                  <a:srgbClr val="116644"/>
                </a:solidFill>
                <a:latin typeface="Open Sans"/>
              </a:rPr>
              <a:t>42</a:t>
            </a:r>
            <a:r>
              <a:rPr lang="en-US" sz="2249">
                <a:solidFill>
                  <a:srgbClr val="000000"/>
                </a:solidFill>
                <a:latin typeface="Open Sans"/>
              </a:rPr>
              <a:t>)</a:t>
            </a:r>
          </a:p>
          <a:p>
            <a:pPr algn="l">
              <a:lnSpc>
                <a:spcPts val="2699"/>
              </a:lnSpc>
            </a:pPr>
          </a:p>
        </p:txBody>
      </p:sp>
      <p:grpSp>
        <p:nvGrpSpPr>
          <p:cNvPr name="Group 22" id="22"/>
          <p:cNvGrpSpPr/>
          <p:nvPr/>
        </p:nvGrpSpPr>
        <p:grpSpPr>
          <a:xfrm rot="0">
            <a:off x="439057" y="9361481"/>
            <a:ext cx="589643" cy="58964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766494" y="9340175"/>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66494" y="-816076"/>
            <a:ext cx="21820987" cy="1762900"/>
            <a:chOff x="0" y="0"/>
            <a:chExt cx="6110362" cy="493651"/>
          </a:xfrm>
        </p:grpSpPr>
        <p:sp>
          <p:nvSpPr>
            <p:cNvPr name="Freeform 6" id="6"/>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7" id="7"/>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171486" y="1224290"/>
            <a:ext cx="11617596" cy="952024"/>
          </a:xfrm>
          <a:prstGeom prst="rect">
            <a:avLst/>
          </a:prstGeom>
        </p:spPr>
        <p:txBody>
          <a:bodyPr anchor="t" rtlCol="false" tIns="0" lIns="0" bIns="0" rIns="0">
            <a:spAutoFit/>
          </a:bodyPr>
          <a:lstStyle/>
          <a:p>
            <a:pPr algn="l">
              <a:lnSpc>
                <a:spcPts val="7593"/>
              </a:lnSpc>
            </a:pPr>
            <a:r>
              <a:rPr lang="en-US" sz="6075">
                <a:solidFill>
                  <a:srgbClr val="000000"/>
                </a:solidFill>
                <a:latin typeface="Open Sans Bold"/>
              </a:rPr>
              <a:t>Logistic Regression Model</a:t>
            </a:r>
          </a:p>
        </p:txBody>
      </p:sp>
      <p:grpSp>
        <p:nvGrpSpPr>
          <p:cNvPr name="Group 9" id="9"/>
          <p:cNvGrpSpPr/>
          <p:nvPr/>
        </p:nvGrpSpPr>
        <p:grpSpPr>
          <a:xfrm rot="0">
            <a:off x="1512094" y="2634406"/>
            <a:ext cx="61615" cy="6445449"/>
            <a:chOff x="0" y="0"/>
            <a:chExt cx="82153" cy="8593932"/>
          </a:xfrm>
        </p:grpSpPr>
        <p:sp>
          <p:nvSpPr>
            <p:cNvPr name="Freeform 10" id="10"/>
            <p:cNvSpPr/>
            <p:nvPr/>
          </p:nvSpPr>
          <p:spPr>
            <a:xfrm flipH="false" flipV="false" rot="0">
              <a:off x="0" y="0"/>
              <a:ext cx="82169" cy="8593836"/>
            </a:xfrm>
            <a:custGeom>
              <a:avLst/>
              <a:gdLst/>
              <a:ahLst/>
              <a:cxnLst/>
              <a:rect r="r" b="b" t="t" l="l"/>
              <a:pathLst>
                <a:path h="8593836" w="82169">
                  <a:moveTo>
                    <a:pt x="0" y="41021"/>
                  </a:moveTo>
                  <a:cubicBezTo>
                    <a:pt x="0" y="18415"/>
                    <a:pt x="18415" y="0"/>
                    <a:pt x="41021" y="0"/>
                  </a:cubicBezTo>
                  <a:cubicBezTo>
                    <a:pt x="63627" y="0"/>
                    <a:pt x="82169" y="18415"/>
                    <a:pt x="82169" y="41021"/>
                  </a:cubicBezTo>
                  <a:lnTo>
                    <a:pt x="82169" y="8552815"/>
                  </a:lnTo>
                  <a:cubicBezTo>
                    <a:pt x="82169" y="8575548"/>
                    <a:pt x="63754" y="8593836"/>
                    <a:pt x="41148" y="8593836"/>
                  </a:cubicBezTo>
                  <a:cubicBezTo>
                    <a:pt x="18542" y="8593836"/>
                    <a:pt x="0" y="8575548"/>
                    <a:pt x="0" y="8552815"/>
                  </a:cubicBezTo>
                  <a:close/>
                </a:path>
              </a:pathLst>
            </a:custGeom>
            <a:solidFill>
              <a:srgbClr val="B2D4E5"/>
            </a:solidFill>
          </p:spPr>
        </p:sp>
      </p:grpSp>
      <p:grpSp>
        <p:nvGrpSpPr>
          <p:cNvPr name="Group 11" id="11"/>
          <p:cNvGrpSpPr/>
          <p:nvPr/>
        </p:nvGrpSpPr>
        <p:grpSpPr>
          <a:xfrm rot="0">
            <a:off x="1890042" y="3297734"/>
            <a:ext cx="1080046" cy="61615"/>
            <a:chOff x="0" y="0"/>
            <a:chExt cx="1440062" cy="82153"/>
          </a:xfrm>
        </p:grpSpPr>
        <p:sp>
          <p:nvSpPr>
            <p:cNvPr name="Freeform 12" id="12"/>
            <p:cNvSpPr/>
            <p:nvPr/>
          </p:nvSpPr>
          <p:spPr>
            <a:xfrm flipH="false" flipV="false" rot="0">
              <a:off x="0" y="0"/>
              <a:ext cx="1440053" cy="82169"/>
            </a:xfrm>
            <a:custGeom>
              <a:avLst/>
              <a:gdLst/>
              <a:ahLst/>
              <a:cxnLst/>
              <a:rect r="r" b="b" t="t" l="l"/>
              <a:pathLst>
                <a:path h="82169" w="1440053">
                  <a:moveTo>
                    <a:pt x="0" y="41021"/>
                  </a:moveTo>
                  <a:cubicBezTo>
                    <a:pt x="0" y="18415"/>
                    <a:pt x="18415" y="0"/>
                    <a:pt x="41021" y="0"/>
                  </a:cubicBezTo>
                  <a:lnTo>
                    <a:pt x="1399032" y="0"/>
                  </a:lnTo>
                  <a:cubicBezTo>
                    <a:pt x="1421765" y="0"/>
                    <a:pt x="1440053" y="18415"/>
                    <a:pt x="1440053" y="41021"/>
                  </a:cubicBezTo>
                  <a:cubicBezTo>
                    <a:pt x="1440053" y="63627"/>
                    <a:pt x="1421638" y="82042"/>
                    <a:pt x="1399032" y="82042"/>
                  </a:cubicBezTo>
                  <a:lnTo>
                    <a:pt x="41021" y="82042"/>
                  </a:lnTo>
                  <a:cubicBezTo>
                    <a:pt x="18415" y="82169"/>
                    <a:pt x="0" y="63754"/>
                    <a:pt x="0" y="41021"/>
                  </a:cubicBezTo>
                  <a:close/>
                </a:path>
              </a:pathLst>
            </a:custGeom>
            <a:solidFill>
              <a:srgbClr val="B2D4E5"/>
            </a:solidFill>
          </p:spPr>
        </p:sp>
      </p:grpSp>
      <p:grpSp>
        <p:nvGrpSpPr>
          <p:cNvPr name="Group 13" id="13"/>
          <p:cNvGrpSpPr/>
          <p:nvPr/>
        </p:nvGrpSpPr>
        <p:grpSpPr>
          <a:xfrm rot="0">
            <a:off x="1186235" y="2971949"/>
            <a:ext cx="713334" cy="713334"/>
            <a:chOff x="0" y="0"/>
            <a:chExt cx="951112" cy="951112"/>
          </a:xfrm>
        </p:grpSpPr>
        <p:sp>
          <p:nvSpPr>
            <p:cNvPr name="Freeform 14" id="14"/>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CCEEFF"/>
            </a:solidFill>
          </p:spPr>
        </p:sp>
        <p:sp>
          <p:nvSpPr>
            <p:cNvPr name="Freeform 15" id="15"/>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B2D4E5"/>
            </a:solidFill>
          </p:spPr>
        </p:sp>
      </p:grpSp>
      <p:sp>
        <p:nvSpPr>
          <p:cNvPr name="TextBox 16" id="16"/>
          <p:cNvSpPr txBox="true"/>
          <p:nvPr/>
        </p:nvSpPr>
        <p:spPr>
          <a:xfrm rot="0">
            <a:off x="1535921" y="3209509"/>
            <a:ext cx="9525" cy="483108"/>
          </a:xfrm>
          <a:prstGeom prst="rect">
            <a:avLst/>
          </a:prstGeom>
        </p:spPr>
        <p:txBody>
          <a:bodyPr anchor="t" rtlCol="false" tIns="0" lIns="0" bIns="0" rIns="0">
            <a:spAutoFit/>
          </a:bodyPr>
          <a:lstStyle/>
          <a:p>
            <a:pPr algn="ctr">
              <a:lnSpc>
                <a:spcPts val="3644"/>
              </a:lnSpc>
            </a:pPr>
            <a:r>
              <a:rPr lang="en-US" sz="3644">
                <a:solidFill>
                  <a:srgbClr val="272525"/>
                </a:solidFill>
                <a:latin typeface="Open Sans Bold"/>
              </a:rPr>
              <a:t>1</a:t>
            </a:r>
          </a:p>
        </p:txBody>
      </p:sp>
      <p:sp>
        <p:nvSpPr>
          <p:cNvPr name="TextBox 17" id="17"/>
          <p:cNvSpPr txBox="true"/>
          <p:nvPr/>
        </p:nvSpPr>
        <p:spPr>
          <a:xfrm rot="0">
            <a:off x="3331577" y="2979123"/>
            <a:ext cx="6141952" cy="466408"/>
          </a:xfrm>
          <a:prstGeom prst="rect">
            <a:avLst/>
          </a:prstGeom>
        </p:spPr>
        <p:txBody>
          <a:bodyPr anchor="t" rtlCol="false" tIns="0" lIns="0" bIns="0" rIns="0">
            <a:spAutoFit/>
          </a:bodyPr>
          <a:lstStyle/>
          <a:p>
            <a:pPr algn="l">
              <a:lnSpc>
                <a:spcPts val="3797"/>
              </a:lnSpc>
            </a:pPr>
            <a:r>
              <a:rPr lang="en-US" sz="3037">
                <a:solidFill>
                  <a:srgbClr val="272525"/>
                </a:solidFill>
                <a:latin typeface="Open Sans Bold"/>
              </a:rPr>
              <a:t>Feature Engineering</a:t>
            </a:r>
          </a:p>
        </p:txBody>
      </p:sp>
      <p:sp>
        <p:nvSpPr>
          <p:cNvPr name="TextBox 18" id="18"/>
          <p:cNvSpPr txBox="true"/>
          <p:nvPr/>
        </p:nvSpPr>
        <p:spPr>
          <a:xfrm rot="0">
            <a:off x="3331578" y="3570267"/>
            <a:ext cx="7491468" cy="933895"/>
          </a:xfrm>
          <a:prstGeom prst="rect">
            <a:avLst/>
          </a:prstGeom>
        </p:spPr>
        <p:txBody>
          <a:bodyPr anchor="t" rtlCol="false" tIns="0" lIns="0" bIns="0" rIns="0">
            <a:spAutoFit/>
          </a:bodyPr>
          <a:lstStyle/>
          <a:p>
            <a:pPr algn="l">
              <a:lnSpc>
                <a:spcPts val="3887"/>
              </a:lnSpc>
            </a:pPr>
            <a:r>
              <a:rPr lang="en-US" sz="2429">
                <a:solidFill>
                  <a:srgbClr val="272525"/>
                </a:solidFill>
                <a:latin typeface="Open Sans"/>
              </a:rPr>
              <a:t>Transform the textual data into numerical features suitable for the logistic regression algorithm.</a:t>
            </a:r>
          </a:p>
        </p:txBody>
      </p:sp>
      <p:grpSp>
        <p:nvGrpSpPr>
          <p:cNvPr name="Group 19" id="19"/>
          <p:cNvGrpSpPr/>
          <p:nvPr/>
        </p:nvGrpSpPr>
        <p:grpSpPr>
          <a:xfrm rot="0">
            <a:off x="1890042" y="5384452"/>
            <a:ext cx="1080046" cy="61615"/>
            <a:chOff x="0" y="0"/>
            <a:chExt cx="1440062" cy="82153"/>
          </a:xfrm>
        </p:grpSpPr>
        <p:sp>
          <p:nvSpPr>
            <p:cNvPr name="Freeform 20" id="20"/>
            <p:cNvSpPr/>
            <p:nvPr/>
          </p:nvSpPr>
          <p:spPr>
            <a:xfrm flipH="false" flipV="false" rot="0">
              <a:off x="0" y="0"/>
              <a:ext cx="1440053" cy="82169"/>
            </a:xfrm>
            <a:custGeom>
              <a:avLst/>
              <a:gdLst/>
              <a:ahLst/>
              <a:cxnLst/>
              <a:rect r="r" b="b" t="t" l="l"/>
              <a:pathLst>
                <a:path h="82169" w="1440053">
                  <a:moveTo>
                    <a:pt x="0" y="41021"/>
                  </a:moveTo>
                  <a:cubicBezTo>
                    <a:pt x="0" y="18415"/>
                    <a:pt x="18415" y="0"/>
                    <a:pt x="41021" y="0"/>
                  </a:cubicBezTo>
                  <a:lnTo>
                    <a:pt x="1399032" y="0"/>
                  </a:lnTo>
                  <a:cubicBezTo>
                    <a:pt x="1421765" y="0"/>
                    <a:pt x="1440053" y="18415"/>
                    <a:pt x="1440053" y="41021"/>
                  </a:cubicBezTo>
                  <a:cubicBezTo>
                    <a:pt x="1440053" y="63627"/>
                    <a:pt x="1421638" y="82042"/>
                    <a:pt x="1399032" y="82042"/>
                  </a:cubicBezTo>
                  <a:lnTo>
                    <a:pt x="41021" y="82042"/>
                  </a:lnTo>
                  <a:cubicBezTo>
                    <a:pt x="18415" y="82169"/>
                    <a:pt x="0" y="63754"/>
                    <a:pt x="0" y="41021"/>
                  </a:cubicBezTo>
                  <a:close/>
                </a:path>
              </a:pathLst>
            </a:custGeom>
            <a:solidFill>
              <a:srgbClr val="B2D4E5"/>
            </a:solidFill>
          </p:spPr>
        </p:sp>
      </p:grpSp>
      <p:grpSp>
        <p:nvGrpSpPr>
          <p:cNvPr name="Group 21" id="21"/>
          <p:cNvGrpSpPr/>
          <p:nvPr/>
        </p:nvGrpSpPr>
        <p:grpSpPr>
          <a:xfrm rot="0">
            <a:off x="1186235" y="5058667"/>
            <a:ext cx="713334" cy="713334"/>
            <a:chOff x="0" y="0"/>
            <a:chExt cx="951112" cy="951112"/>
          </a:xfrm>
        </p:grpSpPr>
        <p:sp>
          <p:nvSpPr>
            <p:cNvPr name="Freeform 22" id="22"/>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CCEEFF"/>
            </a:solidFill>
          </p:spPr>
        </p:sp>
        <p:sp>
          <p:nvSpPr>
            <p:cNvPr name="Freeform 23" id="23"/>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B2D4E5"/>
            </a:solidFill>
          </p:spPr>
        </p:sp>
      </p:grpSp>
      <p:sp>
        <p:nvSpPr>
          <p:cNvPr name="TextBox 24" id="24"/>
          <p:cNvSpPr txBox="true"/>
          <p:nvPr/>
        </p:nvSpPr>
        <p:spPr>
          <a:xfrm rot="0">
            <a:off x="1499578" y="5296227"/>
            <a:ext cx="86648" cy="483108"/>
          </a:xfrm>
          <a:prstGeom prst="rect">
            <a:avLst/>
          </a:prstGeom>
        </p:spPr>
        <p:txBody>
          <a:bodyPr anchor="t" rtlCol="false" tIns="0" lIns="0" bIns="0" rIns="0">
            <a:spAutoFit/>
          </a:bodyPr>
          <a:lstStyle/>
          <a:p>
            <a:pPr algn="ctr">
              <a:lnSpc>
                <a:spcPts val="3644"/>
              </a:lnSpc>
            </a:pPr>
            <a:r>
              <a:rPr lang="en-US" sz="3644">
                <a:solidFill>
                  <a:srgbClr val="272525"/>
                </a:solidFill>
                <a:latin typeface="Open Sans Bold"/>
              </a:rPr>
              <a:t>2</a:t>
            </a:r>
          </a:p>
        </p:txBody>
      </p:sp>
      <p:sp>
        <p:nvSpPr>
          <p:cNvPr name="TextBox 25" id="25"/>
          <p:cNvSpPr txBox="true"/>
          <p:nvPr/>
        </p:nvSpPr>
        <p:spPr>
          <a:xfrm rot="0">
            <a:off x="3331577" y="5065841"/>
            <a:ext cx="3674745" cy="466408"/>
          </a:xfrm>
          <a:prstGeom prst="rect">
            <a:avLst/>
          </a:prstGeom>
        </p:spPr>
        <p:txBody>
          <a:bodyPr anchor="t" rtlCol="false" tIns="0" lIns="0" bIns="0" rIns="0">
            <a:spAutoFit/>
          </a:bodyPr>
          <a:lstStyle/>
          <a:p>
            <a:pPr algn="l">
              <a:lnSpc>
                <a:spcPts val="3797"/>
              </a:lnSpc>
            </a:pPr>
            <a:r>
              <a:rPr lang="en-US" sz="3037">
                <a:solidFill>
                  <a:srgbClr val="272525"/>
                </a:solidFill>
                <a:latin typeface="Open Sans Bold"/>
              </a:rPr>
              <a:t>Model Training</a:t>
            </a:r>
          </a:p>
        </p:txBody>
      </p:sp>
      <p:sp>
        <p:nvSpPr>
          <p:cNvPr name="TextBox 26" id="26"/>
          <p:cNvSpPr txBox="true"/>
          <p:nvPr/>
        </p:nvSpPr>
        <p:spPr>
          <a:xfrm rot="0">
            <a:off x="3331578" y="5656986"/>
            <a:ext cx="7993273" cy="933895"/>
          </a:xfrm>
          <a:prstGeom prst="rect">
            <a:avLst/>
          </a:prstGeom>
        </p:spPr>
        <p:txBody>
          <a:bodyPr anchor="t" rtlCol="false" tIns="0" lIns="0" bIns="0" rIns="0">
            <a:spAutoFit/>
          </a:bodyPr>
          <a:lstStyle/>
          <a:p>
            <a:pPr algn="l">
              <a:lnSpc>
                <a:spcPts val="3887"/>
              </a:lnSpc>
            </a:pPr>
            <a:r>
              <a:rPr lang="en-US" sz="2429">
                <a:solidFill>
                  <a:srgbClr val="272525"/>
                </a:solidFill>
                <a:latin typeface="Open Sans"/>
              </a:rPr>
              <a:t>Train the logistic regression model on the prepared dataset to learn the patterns and relationships.</a:t>
            </a:r>
          </a:p>
        </p:txBody>
      </p:sp>
      <p:grpSp>
        <p:nvGrpSpPr>
          <p:cNvPr name="Group 27" id="27"/>
          <p:cNvGrpSpPr/>
          <p:nvPr/>
        </p:nvGrpSpPr>
        <p:grpSpPr>
          <a:xfrm rot="0">
            <a:off x="1890042" y="7964984"/>
            <a:ext cx="1080046" cy="61615"/>
            <a:chOff x="0" y="0"/>
            <a:chExt cx="1440062" cy="82153"/>
          </a:xfrm>
        </p:grpSpPr>
        <p:sp>
          <p:nvSpPr>
            <p:cNvPr name="Freeform 28" id="28"/>
            <p:cNvSpPr/>
            <p:nvPr/>
          </p:nvSpPr>
          <p:spPr>
            <a:xfrm flipH="false" flipV="false" rot="0">
              <a:off x="0" y="0"/>
              <a:ext cx="1440053" cy="82169"/>
            </a:xfrm>
            <a:custGeom>
              <a:avLst/>
              <a:gdLst/>
              <a:ahLst/>
              <a:cxnLst/>
              <a:rect r="r" b="b" t="t" l="l"/>
              <a:pathLst>
                <a:path h="82169" w="1440053">
                  <a:moveTo>
                    <a:pt x="0" y="41021"/>
                  </a:moveTo>
                  <a:cubicBezTo>
                    <a:pt x="0" y="18415"/>
                    <a:pt x="18415" y="0"/>
                    <a:pt x="41021" y="0"/>
                  </a:cubicBezTo>
                  <a:lnTo>
                    <a:pt x="1399032" y="0"/>
                  </a:lnTo>
                  <a:cubicBezTo>
                    <a:pt x="1421765" y="0"/>
                    <a:pt x="1440053" y="18415"/>
                    <a:pt x="1440053" y="41021"/>
                  </a:cubicBezTo>
                  <a:cubicBezTo>
                    <a:pt x="1440053" y="63627"/>
                    <a:pt x="1421638" y="82042"/>
                    <a:pt x="1399032" y="82042"/>
                  </a:cubicBezTo>
                  <a:lnTo>
                    <a:pt x="41021" y="82042"/>
                  </a:lnTo>
                  <a:cubicBezTo>
                    <a:pt x="18415" y="82169"/>
                    <a:pt x="0" y="63754"/>
                    <a:pt x="0" y="41021"/>
                  </a:cubicBezTo>
                  <a:close/>
                </a:path>
              </a:pathLst>
            </a:custGeom>
            <a:solidFill>
              <a:srgbClr val="B2D4E5"/>
            </a:solidFill>
          </p:spPr>
        </p:sp>
      </p:grpSp>
      <p:grpSp>
        <p:nvGrpSpPr>
          <p:cNvPr name="Group 29" id="29"/>
          <p:cNvGrpSpPr/>
          <p:nvPr/>
        </p:nvGrpSpPr>
        <p:grpSpPr>
          <a:xfrm rot="0">
            <a:off x="1186235" y="7639199"/>
            <a:ext cx="713334" cy="713334"/>
            <a:chOff x="0" y="0"/>
            <a:chExt cx="951112" cy="951112"/>
          </a:xfrm>
        </p:grpSpPr>
        <p:sp>
          <p:nvSpPr>
            <p:cNvPr name="Freeform 30" id="30"/>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CCEEFF"/>
            </a:solidFill>
          </p:spPr>
        </p:sp>
        <p:sp>
          <p:nvSpPr>
            <p:cNvPr name="Freeform 31" id="31"/>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B2D4E5"/>
            </a:solidFill>
          </p:spPr>
        </p:sp>
      </p:grpSp>
      <p:sp>
        <p:nvSpPr>
          <p:cNvPr name="TextBox 32" id="32"/>
          <p:cNvSpPr txBox="true"/>
          <p:nvPr/>
        </p:nvSpPr>
        <p:spPr>
          <a:xfrm rot="0">
            <a:off x="1495707" y="7876759"/>
            <a:ext cx="94386" cy="483108"/>
          </a:xfrm>
          <a:prstGeom prst="rect">
            <a:avLst/>
          </a:prstGeom>
        </p:spPr>
        <p:txBody>
          <a:bodyPr anchor="t" rtlCol="false" tIns="0" lIns="0" bIns="0" rIns="0">
            <a:spAutoFit/>
          </a:bodyPr>
          <a:lstStyle/>
          <a:p>
            <a:pPr algn="ctr">
              <a:lnSpc>
                <a:spcPts val="3644"/>
              </a:lnSpc>
            </a:pPr>
            <a:r>
              <a:rPr lang="en-US" sz="3644">
                <a:solidFill>
                  <a:srgbClr val="272525"/>
                </a:solidFill>
                <a:latin typeface="Open Sans Bold"/>
              </a:rPr>
              <a:t>3</a:t>
            </a:r>
          </a:p>
        </p:txBody>
      </p:sp>
      <p:sp>
        <p:nvSpPr>
          <p:cNvPr name="TextBox 33" id="33"/>
          <p:cNvSpPr txBox="true"/>
          <p:nvPr/>
        </p:nvSpPr>
        <p:spPr>
          <a:xfrm rot="0">
            <a:off x="3331577" y="7646373"/>
            <a:ext cx="5187394" cy="466408"/>
          </a:xfrm>
          <a:prstGeom prst="rect">
            <a:avLst/>
          </a:prstGeom>
        </p:spPr>
        <p:txBody>
          <a:bodyPr anchor="t" rtlCol="false" tIns="0" lIns="0" bIns="0" rIns="0">
            <a:spAutoFit/>
          </a:bodyPr>
          <a:lstStyle/>
          <a:p>
            <a:pPr algn="l">
              <a:lnSpc>
                <a:spcPts val="3797"/>
              </a:lnSpc>
            </a:pPr>
            <a:r>
              <a:rPr lang="en-US" sz="3037">
                <a:solidFill>
                  <a:srgbClr val="272525"/>
                </a:solidFill>
                <a:latin typeface="Open Sans Bold"/>
              </a:rPr>
              <a:t>Model Optimization</a:t>
            </a:r>
          </a:p>
        </p:txBody>
      </p:sp>
      <p:sp>
        <p:nvSpPr>
          <p:cNvPr name="TextBox 34" id="34"/>
          <p:cNvSpPr txBox="true"/>
          <p:nvPr/>
        </p:nvSpPr>
        <p:spPr>
          <a:xfrm rot="0">
            <a:off x="3331577" y="8237517"/>
            <a:ext cx="7834368" cy="934017"/>
          </a:xfrm>
          <a:prstGeom prst="rect">
            <a:avLst/>
          </a:prstGeom>
        </p:spPr>
        <p:txBody>
          <a:bodyPr anchor="t" rtlCol="false" tIns="0" lIns="0" bIns="0" rIns="0">
            <a:spAutoFit/>
          </a:bodyPr>
          <a:lstStyle/>
          <a:p>
            <a:pPr algn="l">
              <a:lnSpc>
                <a:spcPts val="3885"/>
              </a:lnSpc>
            </a:pPr>
            <a:r>
              <a:rPr lang="en-US" sz="2429">
                <a:solidFill>
                  <a:srgbClr val="272525"/>
                </a:solidFill>
                <a:latin typeface="Open Sans"/>
              </a:rPr>
              <a:t>Fine-tune the model's hyperparameters to improve </a:t>
            </a:r>
          </a:p>
          <a:p>
            <a:pPr algn="l">
              <a:lnSpc>
                <a:spcPts val="3887"/>
              </a:lnSpc>
            </a:pPr>
            <a:r>
              <a:rPr lang="en-US" sz="2429">
                <a:solidFill>
                  <a:srgbClr val="272525"/>
                </a:solidFill>
                <a:latin typeface="Open Sans"/>
              </a:rPr>
              <a:t>its performance on the classification task.</a:t>
            </a:r>
          </a:p>
        </p:txBody>
      </p:sp>
      <p:sp>
        <p:nvSpPr>
          <p:cNvPr name="Freeform 35" id="35"/>
          <p:cNvSpPr/>
          <p:nvPr/>
        </p:nvSpPr>
        <p:spPr>
          <a:xfrm flipH="false" flipV="false" rot="0">
            <a:off x="11165946" y="3022540"/>
            <a:ext cx="6770734" cy="1481622"/>
          </a:xfrm>
          <a:custGeom>
            <a:avLst/>
            <a:gdLst/>
            <a:ahLst/>
            <a:cxnLst/>
            <a:rect r="r" b="b" t="t" l="l"/>
            <a:pathLst>
              <a:path h="1481622" w="6770734">
                <a:moveTo>
                  <a:pt x="0" y="0"/>
                </a:moveTo>
                <a:lnTo>
                  <a:pt x="6770734" y="0"/>
                </a:lnTo>
                <a:lnTo>
                  <a:pt x="6770734" y="1481622"/>
                </a:lnTo>
                <a:lnTo>
                  <a:pt x="0" y="1481622"/>
                </a:lnTo>
                <a:lnTo>
                  <a:pt x="0" y="0"/>
                </a:lnTo>
                <a:close/>
              </a:path>
            </a:pathLst>
          </a:custGeom>
          <a:blipFill>
            <a:blip r:embed="rId2"/>
            <a:stretch>
              <a:fillRect l="0" t="0" r="-10455" b="0"/>
            </a:stretch>
          </a:blipFill>
        </p:spPr>
      </p:sp>
      <p:sp>
        <p:nvSpPr>
          <p:cNvPr name="Freeform 36" id="36"/>
          <p:cNvSpPr/>
          <p:nvPr/>
        </p:nvSpPr>
        <p:spPr>
          <a:xfrm flipH="false" flipV="false" rot="0">
            <a:off x="11165946" y="6895681"/>
            <a:ext cx="6293469" cy="1049453"/>
          </a:xfrm>
          <a:custGeom>
            <a:avLst/>
            <a:gdLst/>
            <a:ahLst/>
            <a:cxnLst/>
            <a:rect r="r" b="b" t="t" l="l"/>
            <a:pathLst>
              <a:path h="1049453" w="6293469">
                <a:moveTo>
                  <a:pt x="0" y="0"/>
                </a:moveTo>
                <a:lnTo>
                  <a:pt x="6293469" y="0"/>
                </a:lnTo>
                <a:lnTo>
                  <a:pt x="6293469" y="1049453"/>
                </a:lnTo>
                <a:lnTo>
                  <a:pt x="0" y="1049453"/>
                </a:lnTo>
                <a:lnTo>
                  <a:pt x="0" y="0"/>
                </a:lnTo>
                <a:close/>
              </a:path>
            </a:pathLst>
          </a:custGeom>
          <a:blipFill>
            <a:blip r:embed="rId3"/>
            <a:stretch>
              <a:fillRect l="0" t="0" r="-12863" b="0"/>
            </a:stretch>
          </a:blipFill>
        </p:spPr>
      </p:sp>
      <p:grpSp>
        <p:nvGrpSpPr>
          <p:cNvPr name="Group 37" id="37"/>
          <p:cNvGrpSpPr/>
          <p:nvPr/>
        </p:nvGrpSpPr>
        <p:grpSpPr>
          <a:xfrm rot="0">
            <a:off x="439057" y="9361481"/>
            <a:ext cx="589643" cy="58964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200267" y="7748439"/>
            <a:ext cx="2370352" cy="710413"/>
          </a:xfrm>
          <a:prstGeom prst="rect">
            <a:avLst/>
          </a:prstGeom>
        </p:spPr>
        <p:txBody>
          <a:bodyPr anchor="t" rtlCol="false" tIns="0" lIns="0" bIns="0" rIns="0">
            <a:spAutoFit/>
          </a:bodyPr>
          <a:lstStyle/>
          <a:p>
            <a:pPr algn="ctr" marL="0" indent="0" lvl="0">
              <a:lnSpc>
                <a:spcPts val="2843"/>
              </a:lnSpc>
              <a:spcBef>
                <a:spcPct val="0"/>
              </a:spcBef>
            </a:pPr>
            <a:r>
              <a:rPr lang="en-US" sz="2030" spc="-40" strike="noStrike" u="none">
                <a:solidFill>
                  <a:srgbClr val="FDFDFD"/>
                </a:solidFill>
                <a:latin typeface="Poppins"/>
              </a:rPr>
              <a:t>Customer Acquisition Cost</a:t>
            </a:r>
          </a:p>
        </p:txBody>
      </p:sp>
      <p:sp>
        <p:nvSpPr>
          <p:cNvPr name="TextBox 3" id="3"/>
          <p:cNvSpPr txBox="true"/>
          <p:nvPr/>
        </p:nvSpPr>
        <p:spPr>
          <a:xfrm rot="0">
            <a:off x="5301262" y="7748439"/>
            <a:ext cx="2370352" cy="710413"/>
          </a:xfrm>
          <a:prstGeom prst="rect">
            <a:avLst/>
          </a:prstGeom>
        </p:spPr>
        <p:txBody>
          <a:bodyPr anchor="t" rtlCol="false" tIns="0" lIns="0" bIns="0" rIns="0">
            <a:spAutoFit/>
          </a:bodyPr>
          <a:lstStyle/>
          <a:p>
            <a:pPr algn="ctr" marL="0" indent="0" lvl="0">
              <a:lnSpc>
                <a:spcPts val="2843"/>
              </a:lnSpc>
              <a:spcBef>
                <a:spcPct val="0"/>
              </a:spcBef>
            </a:pPr>
            <a:r>
              <a:rPr lang="en-US" sz="2030" spc="-40" strike="noStrike" u="none">
                <a:solidFill>
                  <a:srgbClr val="FDFDFD"/>
                </a:solidFill>
                <a:latin typeface="Poppins"/>
              </a:rPr>
              <a:t>Customer Satisfaction</a:t>
            </a:r>
          </a:p>
        </p:txBody>
      </p:sp>
      <p:grpSp>
        <p:nvGrpSpPr>
          <p:cNvPr name="Group 4" id="4"/>
          <p:cNvGrpSpPr/>
          <p:nvPr/>
        </p:nvGrpSpPr>
        <p:grpSpPr>
          <a:xfrm rot="0">
            <a:off x="14171667" y="7161528"/>
            <a:ext cx="7523780" cy="75237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2539046" y="-2646827"/>
            <a:ext cx="5924489" cy="59244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0" y="1615695"/>
            <a:ext cx="18288000" cy="1596644"/>
          </a:xfrm>
          <a:prstGeom prst="rect">
            <a:avLst/>
          </a:prstGeom>
        </p:spPr>
        <p:txBody>
          <a:bodyPr anchor="t" rtlCol="false" tIns="0" lIns="0" bIns="0" rIns="0">
            <a:spAutoFit/>
          </a:bodyPr>
          <a:lstStyle/>
          <a:p>
            <a:pPr algn="ctr">
              <a:lnSpc>
                <a:spcPts val="6324"/>
              </a:lnSpc>
            </a:pPr>
            <a:r>
              <a:rPr lang="en-US" sz="5059">
                <a:solidFill>
                  <a:srgbClr val="00569E"/>
                </a:solidFill>
                <a:latin typeface="Open Sans Bold"/>
              </a:rPr>
              <a:t>Web Application Development </a:t>
            </a:r>
          </a:p>
          <a:p>
            <a:pPr algn="ctr">
              <a:lnSpc>
                <a:spcPts val="6324"/>
              </a:lnSpc>
            </a:pPr>
            <a:r>
              <a:rPr lang="en-US" sz="5059">
                <a:solidFill>
                  <a:srgbClr val="00569E"/>
                </a:solidFill>
                <a:latin typeface="Open Sans Bold"/>
              </a:rPr>
              <a:t>using Flask</a:t>
            </a:r>
          </a:p>
        </p:txBody>
      </p:sp>
      <p:sp>
        <p:nvSpPr>
          <p:cNvPr name="Freeform 11" id="11" descr="preencoded.png"/>
          <p:cNvSpPr/>
          <p:nvPr/>
        </p:nvSpPr>
        <p:spPr>
          <a:xfrm flipH="false" flipV="false" rot="0">
            <a:off x="2558754" y="4279139"/>
            <a:ext cx="771525" cy="771525"/>
          </a:xfrm>
          <a:custGeom>
            <a:avLst/>
            <a:gdLst/>
            <a:ahLst/>
            <a:cxnLst/>
            <a:rect r="r" b="b" t="t" l="l"/>
            <a:pathLst>
              <a:path h="771525" w="771525">
                <a:moveTo>
                  <a:pt x="0" y="0"/>
                </a:moveTo>
                <a:lnTo>
                  <a:pt x="771525" y="0"/>
                </a:lnTo>
                <a:lnTo>
                  <a:pt x="771525" y="771525"/>
                </a:lnTo>
                <a:lnTo>
                  <a:pt x="0" y="771525"/>
                </a:lnTo>
                <a:lnTo>
                  <a:pt x="0" y="0"/>
                </a:lnTo>
                <a:close/>
              </a:path>
            </a:pathLst>
          </a:custGeom>
          <a:blipFill>
            <a:blip r:embed="rId2"/>
            <a:stretch>
              <a:fillRect l="0" t="0" r="0" b="0"/>
            </a:stretch>
          </a:blipFill>
        </p:spPr>
      </p:sp>
      <p:sp>
        <p:nvSpPr>
          <p:cNvPr name="TextBox 12" id="12"/>
          <p:cNvSpPr txBox="true"/>
          <p:nvPr/>
        </p:nvSpPr>
        <p:spPr>
          <a:xfrm rot="0">
            <a:off x="1823904" y="5124450"/>
            <a:ext cx="2241227" cy="521780"/>
          </a:xfrm>
          <a:prstGeom prst="rect">
            <a:avLst/>
          </a:prstGeom>
        </p:spPr>
        <p:txBody>
          <a:bodyPr anchor="t" rtlCol="false" tIns="0" lIns="0" bIns="0" rIns="0">
            <a:spAutoFit/>
          </a:bodyPr>
          <a:lstStyle/>
          <a:p>
            <a:pPr algn="l">
              <a:lnSpc>
                <a:spcPts val="4162"/>
              </a:lnSpc>
            </a:pPr>
            <a:r>
              <a:rPr lang="en-US" sz="3329">
                <a:solidFill>
                  <a:srgbClr val="383838"/>
                </a:solidFill>
                <a:latin typeface="Open Sans Bold"/>
              </a:rPr>
              <a:t>User Input</a:t>
            </a:r>
          </a:p>
        </p:txBody>
      </p:sp>
      <p:sp>
        <p:nvSpPr>
          <p:cNvPr name="TextBox 13" id="13"/>
          <p:cNvSpPr txBox="true"/>
          <p:nvPr/>
        </p:nvSpPr>
        <p:spPr>
          <a:xfrm rot="0">
            <a:off x="1121227" y="5900145"/>
            <a:ext cx="3646580" cy="1419670"/>
          </a:xfrm>
          <a:prstGeom prst="rect">
            <a:avLst/>
          </a:prstGeom>
        </p:spPr>
        <p:txBody>
          <a:bodyPr anchor="t" rtlCol="false" tIns="0" lIns="0" bIns="0" rIns="0">
            <a:spAutoFit/>
          </a:bodyPr>
          <a:lstStyle/>
          <a:p>
            <a:pPr algn="ctr">
              <a:lnSpc>
                <a:spcPts val="3887"/>
              </a:lnSpc>
            </a:pPr>
            <a:r>
              <a:rPr lang="en-US" sz="2429">
                <a:solidFill>
                  <a:srgbClr val="383838"/>
                </a:solidFill>
                <a:latin typeface="Open Sans"/>
              </a:rPr>
              <a:t>Allow users to enter the article to get its category prediction.</a:t>
            </a:r>
          </a:p>
        </p:txBody>
      </p:sp>
      <p:sp>
        <p:nvSpPr>
          <p:cNvPr name="Freeform 14" id="14" descr="preencoded.png"/>
          <p:cNvSpPr/>
          <p:nvPr/>
        </p:nvSpPr>
        <p:spPr>
          <a:xfrm flipH="false" flipV="false" rot="0">
            <a:off x="7818962" y="4279139"/>
            <a:ext cx="771525" cy="771525"/>
          </a:xfrm>
          <a:custGeom>
            <a:avLst/>
            <a:gdLst/>
            <a:ahLst/>
            <a:cxnLst/>
            <a:rect r="r" b="b" t="t" l="l"/>
            <a:pathLst>
              <a:path h="771525" w="771525">
                <a:moveTo>
                  <a:pt x="0" y="0"/>
                </a:moveTo>
                <a:lnTo>
                  <a:pt x="771525" y="0"/>
                </a:lnTo>
                <a:lnTo>
                  <a:pt x="771525" y="771525"/>
                </a:lnTo>
                <a:lnTo>
                  <a:pt x="0" y="771525"/>
                </a:lnTo>
                <a:lnTo>
                  <a:pt x="0" y="0"/>
                </a:lnTo>
                <a:close/>
              </a:path>
            </a:pathLst>
          </a:custGeom>
          <a:blipFill>
            <a:blip r:embed="rId3"/>
            <a:stretch>
              <a:fillRect l="0" t="0" r="0" b="0"/>
            </a:stretch>
          </a:blipFill>
        </p:spPr>
      </p:sp>
      <p:sp>
        <p:nvSpPr>
          <p:cNvPr name="TextBox 15" id="15"/>
          <p:cNvSpPr txBox="true"/>
          <p:nvPr/>
        </p:nvSpPr>
        <p:spPr>
          <a:xfrm rot="0">
            <a:off x="6956611" y="5124450"/>
            <a:ext cx="2496226" cy="521780"/>
          </a:xfrm>
          <a:prstGeom prst="rect">
            <a:avLst/>
          </a:prstGeom>
        </p:spPr>
        <p:txBody>
          <a:bodyPr anchor="t" rtlCol="false" tIns="0" lIns="0" bIns="0" rIns="0">
            <a:spAutoFit/>
          </a:bodyPr>
          <a:lstStyle/>
          <a:p>
            <a:pPr algn="ctr">
              <a:lnSpc>
                <a:spcPts val="4162"/>
              </a:lnSpc>
            </a:pPr>
            <a:r>
              <a:rPr lang="en-US" sz="3329">
                <a:solidFill>
                  <a:srgbClr val="383838"/>
                </a:solidFill>
                <a:latin typeface="Open Sans Bold"/>
              </a:rPr>
              <a:t>Prediction</a:t>
            </a:r>
          </a:p>
        </p:txBody>
      </p:sp>
      <p:sp>
        <p:nvSpPr>
          <p:cNvPr name="TextBox 16" id="16"/>
          <p:cNvSpPr txBox="true"/>
          <p:nvPr/>
        </p:nvSpPr>
        <p:spPr>
          <a:xfrm rot="0">
            <a:off x="6206346" y="5900145"/>
            <a:ext cx="3996756" cy="2391220"/>
          </a:xfrm>
          <a:prstGeom prst="rect">
            <a:avLst/>
          </a:prstGeom>
        </p:spPr>
        <p:txBody>
          <a:bodyPr anchor="t" rtlCol="false" tIns="0" lIns="0" bIns="0" rIns="0">
            <a:spAutoFit/>
          </a:bodyPr>
          <a:lstStyle/>
          <a:p>
            <a:pPr algn="ctr">
              <a:lnSpc>
                <a:spcPts val="3887"/>
              </a:lnSpc>
            </a:pPr>
            <a:r>
              <a:rPr lang="en-US" sz="2429">
                <a:solidFill>
                  <a:srgbClr val="383838"/>
                </a:solidFill>
                <a:latin typeface="Open Sans"/>
              </a:rPr>
              <a:t>Display the predicted article category based on the user's input and the trained Logistic Regression model.</a:t>
            </a:r>
          </a:p>
        </p:txBody>
      </p:sp>
      <p:sp>
        <p:nvSpPr>
          <p:cNvPr name="Freeform 17" id="17" descr="preencoded.png"/>
          <p:cNvSpPr/>
          <p:nvPr/>
        </p:nvSpPr>
        <p:spPr>
          <a:xfrm flipH="true" flipV="false" rot="0">
            <a:off x="13142574" y="4279139"/>
            <a:ext cx="771524" cy="656885"/>
          </a:xfrm>
          <a:custGeom>
            <a:avLst/>
            <a:gdLst/>
            <a:ahLst/>
            <a:cxnLst/>
            <a:rect r="r" b="b" t="t" l="l"/>
            <a:pathLst>
              <a:path h="656885" w="771524">
                <a:moveTo>
                  <a:pt x="771524" y="0"/>
                </a:moveTo>
                <a:lnTo>
                  <a:pt x="0" y="0"/>
                </a:lnTo>
                <a:lnTo>
                  <a:pt x="0" y="656885"/>
                </a:lnTo>
                <a:lnTo>
                  <a:pt x="771524" y="656885"/>
                </a:lnTo>
                <a:lnTo>
                  <a:pt x="771524" y="0"/>
                </a:lnTo>
                <a:close/>
              </a:path>
            </a:pathLst>
          </a:custGeom>
          <a:blipFill>
            <a:blip r:embed="rId4"/>
            <a:stretch>
              <a:fillRect l="0" t="-8725" r="0" b="-8725"/>
            </a:stretch>
          </a:blipFill>
        </p:spPr>
      </p:sp>
      <p:sp>
        <p:nvSpPr>
          <p:cNvPr name="TextBox 18" id="18"/>
          <p:cNvSpPr txBox="true"/>
          <p:nvPr/>
        </p:nvSpPr>
        <p:spPr>
          <a:xfrm rot="0">
            <a:off x="11878453" y="5124450"/>
            <a:ext cx="3299767" cy="521780"/>
          </a:xfrm>
          <a:prstGeom prst="rect">
            <a:avLst/>
          </a:prstGeom>
        </p:spPr>
        <p:txBody>
          <a:bodyPr anchor="t" rtlCol="false" tIns="0" lIns="0" bIns="0" rIns="0">
            <a:spAutoFit/>
          </a:bodyPr>
          <a:lstStyle/>
          <a:p>
            <a:pPr algn="ctr">
              <a:lnSpc>
                <a:spcPts val="4162"/>
              </a:lnSpc>
            </a:pPr>
            <a:r>
              <a:rPr lang="en-US" sz="3329">
                <a:solidFill>
                  <a:srgbClr val="383838"/>
                </a:solidFill>
                <a:latin typeface="Open Sans Bold"/>
              </a:rPr>
              <a:t>Explanation</a:t>
            </a:r>
          </a:p>
        </p:txBody>
      </p:sp>
      <p:sp>
        <p:nvSpPr>
          <p:cNvPr name="TextBox 19" id="19"/>
          <p:cNvSpPr txBox="true"/>
          <p:nvPr/>
        </p:nvSpPr>
        <p:spPr>
          <a:xfrm rot="0">
            <a:off x="11441353" y="5900145"/>
            <a:ext cx="4173967" cy="1905445"/>
          </a:xfrm>
          <a:prstGeom prst="rect">
            <a:avLst/>
          </a:prstGeom>
        </p:spPr>
        <p:txBody>
          <a:bodyPr anchor="t" rtlCol="false" tIns="0" lIns="0" bIns="0" rIns="0">
            <a:spAutoFit/>
          </a:bodyPr>
          <a:lstStyle/>
          <a:p>
            <a:pPr algn="ctr">
              <a:lnSpc>
                <a:spcPts val="3887"/>
              </a:lnSpc>
            </a:pPr>
            <a:r>
              <a:rPr lang="en-US" sz="2429">
                <a:solidFill>
                  <a:srgbClr val="383838"/>
                </a:solidFill>
                <a:latin typeface="Open Sans"/>
              </a:rPr>
              <a:t>Provide additional information and guidance to help users understand the predicted article category.</a:t>
            </a:r>
          </a:p>
        </p:txBody>
      </p:sp>
      <p:grpSp>
        <p:nvGrpSpPr>
          <p:cNvPr name="Group 20" id="20"/>
          <p:cNvGrpSpPr/>
          <p:nvPr/>
        </p:nvGrpSpPr>
        <p:grpSpPr>
          <a:xfrm rot="0">
            <a:off x="439057" y="9361481"/>
            <a:ext cx="589643" cy="5896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703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4" id="4"/>
          <p:cNvGrpSpPr/>
          <p:nvPr/>
        </p:nvGrpSpPr>
        <p:grpSpPr>
          <a:xfrm rot="0">
            <a:off x="-2123887" y="-2346523"/>
            <a:ext cx="4693046" cy="46930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73718" y="7940477"/>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567929" y="341049"/>
            <a:ext cx="8162070" cy="4591107"/>
            <a:chOff x="0" y="0"/>
            <a:chExt cx="11289030" cy="6350000"/>
          </a:xfrm>
        </p:grpSpPr>
        <p:sp>
          <p:nvSpPr>
            <p:cNvPr name="Freeform 11" id="1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11550" t="-12303" r="-8034" b="-8153"/>
              </a:stretch>
            </a:blipFill>
          </p:spPr>
        </p:sp>
      </p:grpSp>
      <p:grpSp>
        <p:nvGrpSpPr>
          <p:cNvPr name="Group 12" id="12"/>
          <p:cNvGrpSpPr/>
          <p:nvPr/>
        </p:nvGrpSpPr>
        <p:grpSpPr>
          <a:xfrm rot="0">
            <a:off x="9567929" y="5381957"/>
            <a:ext cx="8162070" cy="4591107"/>
            <a:chOff x="0" y="0"/>
            <a:chExt cx="11289030" cy="6350000"/>
          </a:xfrm>
        </p:grpSpPr>
        <p:sp>
          <p:nvSpPr>
            <p:cNvPr name="Freeform 13" id="1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10859" t="-11820" r="-10950" b="-11913"/>
              </a:stretch>
            </a:blipFill>
          </p:spPr>
        </p:sp>
      </p:grpSp>
      <p:sp>
        <p:nvSpPr>
          <p:cNvPr name="Freeform 14" id="14"/>
          <p:cNvSpPr/>
          <p:nvPr/>
        </p:nvSpPr>
        <p:spPr>
          <a:xfrm flipH="false" flipV="false" rot="-3102625">
            <a:off x="7327235" y="4472027"/>
            <a:ext cx="3102509" cy="2295857"/>
          </a:xfrm>
          <a:custGeom>
            <a:avLst/>
            <a:gdLst/>
            <a:ahLst/>
            <a:cxnLst/>
            <a:rect r="r" b="b" t="t" l="l"/>
            <a:pathLst>
              <a:path h="2295857" w="3102509">
                <a:moveTo>
                  <a:pt x="0" y="0"/>
                </a:moveTo>
                <a:lnTo>
                  <a:pt x="3102510" y="0"/>
                </a:lnTo>
                <a:lnTo>
                  <a:pt x="3102510" y="2295857"/>
                </a:lnTo>
                <a:lnTo>
                  <a:pt x="0" y="22958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625878">
            <a:off x="3777780" y="841117"/>
            <a:ext cx="5239936" cy="1873277"/>
          </a:xfrm>
          <a:custGeom>
            <a:avLst/>
            <a:gdLst/>
            <a:ahLst/>
            <a:cxnLst/>
            <a:rect r="r" b="b" t="t" l="l"/>
            <a:pathLst>
              <a:path h="1873277" w="5239936">
                <a:moveTo>
                  <a:pt x="0" y="0"/>
                </a:moveTo>
                <a:lnTo>
                  <a:pt x="5239936" y="0"/>
                </a:lnTo>
                <a:lnTo>
                  <a:pt x="5239936" y="1873277"/>
                </a:lnTo>
                <a:lnTo>
                  <a:pt x="0" y="18732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41179" y="2956351"/>
            <a:ext cx="4570525" cy="5306850"/>
          </a:xfrm>
          <a:custGeom>
            <a:avLst/>
            <a:gdLst/>
            <a:ahLst/>
            <a:cxnLst/>
            <a:rect r="r" b="b" t="t" l="l"/>
            <a:pathLst>
              <a:path h="5306850" w="4570525">
                <a:moveTo>
                  <a:pt x="0" y="0"/>
                </a:moveTo>
                <a:lnTo>
                  <a:pt x="4570525" y="0"/>
                </a:lnTo>
                <a:lnTo>
                  <a:pt x="4570525" y="5306851"/>
                </a:lnTo>
                <a:lnTo>
                  <a:pt x="0" y="53068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true" flipV="false" rot="0">
            <a:off x="5723079" y="6438940"/>
            <a:ext cx="1646396" cy="3648524"/>
          </a:xfrm>
          <a:custGeom>
            <a:avLst/>
            <a:gdLst/>
            <a:ahLst/>
            <a:cxnLst/>
            <a:rect r="r" b="b" t="t" l="l"/>
            <a:pathLst>
              <a:path h="3648524" w="1646396">
                <a:moveTo>
                  <a:pt x="1646396" y="0"/>
                </a:moveTo>
                <a:lnTo>
                  <a:pt x="0" y="0"/>
                </a:lnTo>
                <a:lnTo>
                  <a:pt x="0" y="3648523"/>
                </a:lnTo>
                <a:lnTo>
                  <a:pt x="1646396" y="3648523"/>
                </a:lnTo>
                <a:lnTo>
                  <a:pt x="1646396" y="0"/>
                </a:lnTo>
                <a:close/>
              </a:path>
            </a:pathLst>
          </a:custGeom>
          <a:blipFill>
            <a:blip r:embed="rId11"/>
            <a:stretch>
              <a:fillRect l="0" t="0" r="0" b="0"/>
            </a:stretch>
          </a:blipFill>
        </p:spPr>
      </p:sp>
      <p:sp>
        <p:nvSpPr>
          <p:cNvPr name="Freeform 18" id="18">
            <a:hlinkClick r:id="rId13" tooltip="https://article-classification.glitch.me"/>
          </p:cNvPr>
          <p:cNvSpPr/>
          <p:nvPr/>
        </p:nvSpPr>
        <p:spPr>
          <a:xfrm flipH="false" flipV="false" rot="0">
            <a:off x="1676879" y="3681569"/>
            <a:ext cx="3145175" cy="3145175"/>
          </a:xfrm>
          <a:custGeom>
            <a:avLst/>
            <a:gdLst/>
            <a:ahLst/>
            <a:cxnLst/>
            <a:rect r="r" b="b" t="t" l="l"/>
            <a:pathLst>
              <a:path h="3145175" w="3145175">
                <a:moveTo>
                  <a:pt x="0" y="0"/>
                </a:moveTo>
                <a:lnTo>
                  <a:pt x="3145175" y="0"/>
                </a:lnTo>
                <a:lnTo>
                  <a:pt x="3145175" y="3145175"/>
                </a:lnTo>
                <a:lnTo>
                  <a:pt x="0" y="3145175"/>
                </a:lnTo>
                <a:lnTo>
                  <a:pt x="0" y="0"/>
                </a:lnTo>
                <a:close/>
              </a:path>
            </a:pathLst>
          </a:custGeom>
          <a:blipFill>
            <a:blip r:embed="rId12"/>
            <a:stretch>
              <a:fillRect l="0" t="0" r="0" b="0"/>
            </a:stretch>
          </a:blipFill>
        </p:spPr>
      </p:sp>
      <p:grpSp>
        <p:nvGrpSpPr>
          <p:cNvPr name="Group 19" id="19"/>
          <p:cNvGrpSpPr/>
          <p:nvPr/>
        </p:nvGrpSpPr>
        <p:grpSpPr>
          <a:xfrm rot="0">
            <a:off x="439057" y="9361481"/>
            <a:ext cx="589643" cy="5896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D4E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09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DAGJRjwotdc</dc:identifier>
  <dcterms:modified xsi:type="dcterms:W3CDTF">2011-08-01T06:04:30Z</dcterms:modified>
  <cp:revision>1</cp:revision>
  <dc:title>Article Category Prediction</dc:title>
</cp:coreProperties>
</file>